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58" r:id="rId3"/>
    <p:sldId id="269" r:id="rId4"/>
    <p:sldId id="259" r:id="rId5"/>
    <p:sldId id="260" r:id="rId6"/>
    <p:sldId id="261" r:id="rId7"/>
    <p:sldId id="262" r:id="rId8"/>
    <p:sldId id="263" r:id="rId9"/>
    <p:sldId id="264" r:id="rId10"/>
    <p:sldId id="265" r:id="rId11"/>
    <p:sldId id="268" r:id="rId12"/>
    <p:sldId id="267" r:id="rId13"/>
    <p:sldId id="266"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62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011" autoAdjust="0"/>
  </p:normalViewPr>
  <p:slideViewPr>
    <p:cSldViewPr>
      <p:cViewPr>
        <p:scale>
          <a:sx n="66" d="100"/>
          <a:sy n="66" d="100"/>
        </p:scale>
        <p:origin x="-1284" y="-2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74E589-CAA4-4433-A717-278C2C881469}" type="datetimeFigureOut">
              <a:rPr lang="en-US" smtClean="0"/>
              <a:pPr/>
              <a:t>7/14/2012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A6B3D9-77B4-4D9B-BB80-DA160B01FF9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BDFCB6-2403-40BC-AF20-4B33A5AB0B8D}" type="datetimeFigureOut">
              <a:rPr lang="en-US" smtClean="0"/>
              <a:pPr/>
              <a:t>7/14/2012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7ECF5-601C-418C-A18F-EC61FAC00F3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DFCB6-2403-40BC-AF20-4B33A5AB0B8D}" type="datetimeFigureOut">
              <a:rPr lang="en-US" smtClean="0"/>
              <a:pPr/>
              <a:t>7/14/2012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7ECF5-601C-418C-A18F-EC61FAC00F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DFCB6-2403-40BC-AF20-4B33A5AB0B8D}" type="datetimeFigureOut">
              <a:rPr lang="en-US" smtClean="0"/>
              <a:pPr/>
              <a:t>7/14/2012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7ECF5-601C-418C-A18F-EC61FAC00F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DFCB6-2403-40BC-AF20-4B33A5AB0B8D}" type="datetimeFigureOut">
              <a:rPr lang="en-US" smtClean="0"/>
              <a:pPr/>
              <a:t>7/14/2012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7ECF5-601C-418C-A18F-EC61FAC00F3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BDFCB6-2403-40BC-AF20-4B33A5AB0B8D}" type="datetimeFigureOut">
              <a:rPr lang="en-US" smtClean="0"/>
              <a:pPr/>
              <a:t>7/14/2012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7ECF5-601C-418C-A18F-EC61FAC00F3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BDFCB6-2403-40BC-AF20-4B33A5AB0B8D}" type="datetimeFigureOut">
              <a:rPr lang="en-US" smtClean="0"/>
              <a:pPr/>
              <a:t>7/14/2012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7ECF5-601C-418C-A18F-EC61FAC00F3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BDFCB6-2403-40BC-AF20-4B33A5AB0B8D}" type="datetimeFigureOut">
              <a:rPr lang="en-US" smtClean="0"/>
              <a:pPr/>
              <a:t>7/14/2012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47ECF5-601C-418C-A18F-EC61FAC00F3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BDFCB6-2403-40BC-AF20-4B33A5AB0B8D}" type="datetimeFigureOut">
              <a:rPr lang="en-US" smtClean="0"/>
              <a:pPr/>
              <a:t>7/14/2012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47ECF5-601C-418C-A18F-EC61FAC00F3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DFCB6-2403-40BC-AF20-4B33A5AB0B8D}" type="datetimeFigureOut">
              <a:rPr lang="en-US" smtClean="0"/>
              <a:pPr/>
              <a:t>7/14/2012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47ECF5-601C-418C-A18F-EC61FAC00F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DFCB6-2403-40BC-AF20-4B33A5AB0B8D}" type="datetimeFigureOut">
              <a:rPr lang="en-US" smtClean="0"/>
              <a:pPr/>
              <a:t>7/14/2012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7ECF5-601C-418C-A18F-EC61FAC00F3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DFCB6-2403-40BC-AF20-4B33A5AB0B8D}" type="datetimeFigureOut">
              <a:rPr lang="en-US" smtClean="0"/>
              <a:pPr/>
              <a:t>7/14/2012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7ECF5-601C-418C-A18F-EC61FAC00F3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DFCB6-2403-40BC-AF20-4B33A5AB0B8D}" type="datetimeFigureOut">
              <a:rPr lang="en-US" smtClean="0"/>
              <a:pPr/>
              <a:t>7/14/2012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47ECF5-601C-418C-A18F-EC61FAC00F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133599"/>
          </a:xfrm>
        </p:spPr>
        <p:style>
          <a:lnRef idx="3">
            <a:schemeClr val="lt1"/>
          </a:lnRef>
          <a:fillRef idx="1">
            <a:schemeClr val="dk1"/>
          </a:fillRef>
          <a:effectRef idx="1">
            <a:schemeClr val="dk1"/>
          </a:effectRef>
          <a:fontRef idx="minor">
            <a:schemeClr val="lt1"/>
          </a:fontRef>
        </p:style>
        <p:txBody>
          <a:bodyPr>
            <a:normAutofit/>
          </a:bodyPr>
          <a:lstStyle/>
          <a:p>
            <a:r>
              <a:rPr lang="en-US" dirty="0" smtClean="0">
                <a:latin typeface="Forte" pitchFamily="66" charset="0"/>
              </a:rPr>
              <a:t>Group 5 :</a:t>
            </a:r>
            <a:br>
              <a:rPr lang="en-US" dirty="0" smtClean="0">
                <a:latin typeface="Forte" pitchFamily="66" charset="0"/>
              </a:rPr>
            </a:br>
            <a:r>
              <a:rPr lang="en-US" dirty="0" smtClean="0">
                <a:latin typeface="Forte" pitchFamily="66" charset="0"/>
              </a:rPr>
              <a:t> Class on Creativity and Innovation</a:t>
            </a:r>
            <a:br>
              <a:rPr lang="en-US" dirty="0" smtClean="0">
                <a:latin typeface="Forte" pitchFamily="66" charset="0"/>
              </a:rPr>
            </a:br>
            <a:r>
              <a:rPr lang="en-US" dirty="0" smtClean="0">
                <a:latin typeface="Forte" pitchFamily="66" charset="0"/>
              </a:rPr>
              <a:t>NCAT 2012</a:t>
            </a:r>
            <a:endParaRPr lang="en-US" dirty="0">
              <a:latin typeface="Forte" pitchFamily="66" charset="0"/>
            </a:endParaRPr>
          </a:p>
        </p:txBody>
      </p:sp>
      <p:sp>
        <p:nvSpPr>
          <p:cNvPr id="3" name="Subtitle 2"/>
          <p:cNvSpPr>
            <a:spLocks noGrp="1"/>
          </p:cNvSpPr>
          <p:nvPr>
            <p:ph type="subTitle" idx="1"/>
          </p:nvPr>
        </p:nvSpPr>
        <p:spPr>
          <a:xfrm>
            <a:off x="0" y="6019800"/>
            <a:ext cx="9144000" cy="838200"/>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US" b="1" dirty="0" smtClean="0"/>
              <a:t>@ IIT Delhi – DMS</a:t>
            </a:r>
            <a:br>
              <a:rPr lang="en-US" b="1" dirty="0" smtClean="0"/>
            </a:br>
            <a:r>
              <a:rPr lang="en-US" b="1" dirty="0" smtClean="0"/>
              <a:t>2</a:t>
            </a:r>
            <a:r>
              <a:rPr lang="en-US" b="1" baseline="30000" dirty="0" smtClean="0"/>
              <a:t>nd</a:t>
            </a:r>
            <a:r>
              <a:rPr lang="en-US" b="1" dirty="0" smtClean="0"/>
              <a:t> to 6</a:t>
            </a:r>
            <a:r>
              <a:rPr lang="en-US" b="1" baseline="30000" dirty="0" smtClean="0"/>
              <a:t>th</a:t>
            </a:r>
            <a:r>
              <a:rPr lang="en-US" b="1" dirty="0" smtClean="0"/>
              <a:t> July 2012</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watch.png"/>
          <p:cNvPicPr>
            <a:picLocks noChangeAspect="1"/>
          </p:cNvPicPr>
          <p:nvPr/>
        </p:nvPicPr>
        <p:blipFill>
          <a:blip r:embed="rId2" cstate="print"/>
          <a:stretch>
            <a:fillRect/>
          </a:stretch>
        </p:blipFill>
        <p:spPr>
          <a:xfrm>
            <a:off x="6372225" y="1371600"/>
            <a:ext cx="2771775" cy="3162300"/>
          </a:xfrm>
          <a:prstGeom prst="rect">
            <a:avLst/>
          </a:prstGeom>
        </p:spPr>
      </p:pic>
      <p:sp>
        <p:nvSpPr>
          <p:cNvPr id="7" name="Rectangle 6"/>
          <p:cNvSpPr/>
          <p:nvPr/>
        </p:nvSpPr>
        <p:spPr>
          <a:xfrm>
            <a:off x="0" y="1595021"/>
            <a:ext cx="6705600" cy="4893647"/>
          </a:xfrm>
          <a:prstGeom prst="rect">
            <a:avLst/>
          </a:prstGeom>
        </p:spPr>
        <p:txBody>
          <a:bodyPr wrap="square">
            <a:spAutoFit/>
          </a:bodyPr>
          <a:lstStyle/>
          <a:p>
            <a:pPr>
              <a:buFont typeface="Arial" pitchFamily="34" charset="0"/>
              <a:buChar char="•"/>
            </a:pPr>
            <a:r>
              <a:rPr lang="en-US" sz="2400" b="1" u="sng" dirty="0" smtClean="0"/>
              <a:t>The Idea</a:t>
            </a:r>
            <a:r>
              <a:rPr lang="en-US" sz="2400" b="1" dirty="0" smtClean="0"/>
              <a:t>: A tool ( a wrist watch ) for helping people recover/ retrace and keep a track of important objects that can be easily misplaced.</a:t>
            </a:r>
            <a:endParaRPr lang="en-US" sz="2400" dirty="0" smtClean="0"/>
          </a:p>
          <a:p>
            <a:pPr>
              <a:buFont typeface="Arial" pitchFamily="34" charset="0"/>
              <a:buChar char="•"/>
            </a:pPr>
            <a:r>
              <a:rPr lang="en-US" sz="2400" b="1" u="sng" dirty="0" smtClean="0"/>
              <a:t>The market</a:t>
            </a:r>
            <a:r>
              <a:rPr lang="en-US" sz="2400" b="1" dirty="0" smtClean="0"/>
              <a:t>: </a:t>
            </a:r>
            <a:r>
              <a:rPr lang="en-US" sz="2400" b="1" i="1" dirty="0" smtClean="0"/>
              <a:t>Homo sapiens </a:t>
            </a:r>
            <a:r>
              <a:rPr lang="en-US" sz="2400" b="1" dirty="0" smtClean="0"/>
              <a:t>with a regular memory lapse. </a:t>
            </a:r>
          </a:p>
          <a:p>
            <a:pPr>
              <a:buFont typeface="Arial" pitchFamily="34" charset="0"/>
              <a:buChar char="•"/>
            </a:pPr>
            <a:r>
              <a:rPr lang="en-US" sz="2400" b="1" u="sng" dirty="0" smtClean="0"/>
              <a:t>SWOT Analysis</a:t>
            </a:r>
            <a:r>
              <a:rPr lang="en-US" sz="2400" b="1" dirty="0" smtClean="0"/>
              <a:t>: Explained by the 6 thinking hats.</a:t>
            </a:r>
          </a:p>
          <a:p>
            <a:pPr>
              <a:buFont typeface="Arial" pitchFamily="34" charset="0"/>
              <a:buChar char="•"/>
            </a:pPr>
            <a:r>
              <a:rPr lang="en-US" sz="2400" b="1" u="sng" dirty="0" smtClean="0"/>
              <a:t>Marketing Mechanisms:</a:t>
            </a:r>
            <a:r>
              <a:rPr lang="en-US" sz="2400" b="1" dirty="0" smtClean="0"/>
              <a:t> The 4 P’s-</a:t>
            </a:r>
          </a:p>
          <a:p>
            <a:pPr>
              <a:buFont typeface="Wingdings" pitchFamily="2" charset="2"/>
              <a:buChar char="à"/>
            </a:pPr>
            <a:r>
              <a:rPr lang="en-US" sz="2400" b="1" dirty="0" smtClean="0">
                <a:sym typeface="Wingdings" pitchFamily="2" charset="2"/>
              </a:rPr>
              <a:t>Product	: A Key Locating Device.</a:t>
            </a:r>
          </a:p>
          <a:p>
            <a:pPr>
              <a:buFont typeface="Wingdings" pitchFamily="2" charset="2"/>
              <a:buChar char="à"/>
            </a:pPr>
            <a:r>
              <a:rPr lang="en-US" sz="2400" b="1" dirty="0" smtClean="0">
                <a:sym typeface="Wingdings" pitchFamily="2" charset="2"/>
              </a:rPr>
              <a:t>Place	: The INDIAN market.</a:t>
            </a:r>
          </a:p>
          <a:p>
            <a:pPr>
              <a:buFont typeface="Wingdings" pitchFamily="2" charset="2"/>
              <a:buChar char="à"/>
            </a:pPr>
            <a:r>
              <a:rPr lang="en-US" sz="2400" b="1" dirty="0" smtClean="0">
                <a:sym typeface="Wingdings" pitchFamily="2" charset="2"/>
              </a:rPr>
              <a:t>Promotion	: Campaigns/Competitions/Memory 	               Games/Advertisements.</a:t>
            </a:r>
          </a:p>
          <a:p>
            <a:pPr>
              <a:buFont typeface="Wingdings" pitchFamily="2" charset="2"/>
              <a:buChar char="à"/>
            </a:pPr>
            <a:r>
              <a:rPr lang="en-US" sz="2400" b="1" dirty="0" smtClean="0">
                <a:sym typeface="Wingdings" pitchFamily="2" charset="2"/>
              </a:rPr>
              <a:t> Price	: Sector Specific (High and Middle	      	               income groups)</a:t>
            </a:r>
            <a:endParaRPr lang="en-US" sz="2400" b="1" dirty="0" smtClean="0"/>
          </a:p>
        </p:txBody>
      </p:sp>
      <p:pic>
        <p:nvPicPr>
          <p:cNvPr id="8" name="Picture 7" descr="How-to-Develop-a-Good-Business-Plan.jpg"/>
          <p:cNvPicPr>
            <a:picLocks noChangeAspect="1"/>
          </p:cNvPicPr>
          <p:nvPr/>
        </p:nvPicPr>
        <p:blipFill>
          <a:blip r:embed="rId3" cstate="print"/>
          <a:srcRect b="58974"/>
          <a:stretch>
            <a:fillRect/>
          </a:stretch>
        </p:blipFill>
        <p:spPr>
          <a:xfrm>
            <a:off x="1" y="0"/>
            <a:ext cx="9143999" cy="12192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9000" r="-2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rmAutofit/>
          </a:bodyPr>
          <a:lstStyle/>
          <a:p>
            <a:pPr algn="ctr"/>
            <a:r>
              <a:rPr lang="en-US" sz="5400" b="0" dirty="0" smtClean="0">
                <a:solidFill>
                  <a:schemeClr val="bg1"/>
                </a:solidFill>
                <a:latin typeface="Algerian" pitchFamily="82" charset="0"/>
              </a:rPr>
              <a:t>The </a:t>
            </a:r>
            <a:r>
              <a:rPr lang="en-US" sz="5400" b="0" dirty="0" err="1" smtClean="0">
                <a:solidFill>
                  <a:schemeClr val="bg1"/>
                </a:solidFill>
                <a:latin typeface="Algerian" pitchFamily="82" charset="0"/>
              </a:rPr>
              <a:t>jobsian</a:t>
            </a:r>
            <a:r>
              <a:rPr lang="en-US" sz="5400" b="0" dirty="0" smtClean="0">
                <a:solidFill>
                  <a:schemeClr val="bg1"/>
                </a:solidFill>
                <a:latin typeface="Algerian" pitchFamily="82" charset="0"/>
              </a:rPr>
              <a:t> </a:t>
            </a:r>
            <a:r>
              <a:rPr lang="en-US" sz="5400" b="0" dirty="0" err="1" smtClean="0">
                <a:solidFill>
                  <a:schemeClr val="bg1"/>
                </a:solidFill>
                <a:latin typeface="Algerian" pitchFamily="82" charset="0"/>
              </a:rPr>
              <a:t>Learnings</a:t>
            </a:r>
            <a:endParaRPr lang="en-US" sz="5400" b="0" dirty="0">
              <a:solidFill>
                <a:schemeClr val="bg1"/>
              </a:solidFill>
              <a:latin typeface="Algerian" pitchFamily="8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152400" y="1828800"/>
            <a:ext cx="4267200" cy="1143000"/>
          </a:xfrm>
          <a:prstGeom prst="cloudCallout">
            <a:avLst>
              <a:gd name="adj1" fmla="val 55232"/>
              <a:gd name="adj2" fmla="val 52362"/>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b="1" dirty="0" smtClean="0">
                <a:latin typeface="Times New Roman" pitchFamily="18" charset="0"/>
                <a:cs typeface="Times New Roman" pitchFamily="18" charset="0"/>
              </a:rPr>
              <a:t>“If we don’ cannibalize ourselves, someone else will”</a:t>
            </a:r>
            <a:endParaRPr lang="en-US" b="1" dirty="0">
              <a:latin typeface="Times New Roman" pitchFamily="18" charset="0"/>
              <a:cs typeface="Times New Roman" pitchFamily="18" charset="0"/>
            </a:endParaRPr>
          </a:p>
        </p:txBody>
      </p:sp>
      <p:sp>
        <p:nvSpPr>
          <p:cNvPr id="6" name="Cloud Callout 5"/>
          <p:cNvSpPr/>
          <p:nvPr/>
        </p:nvSpPr>
        <p:spPr>
          <a:xfrm>
            <a:off x="0" y="228600"/>
            <a:ext cx="4038600" cy="1371600"/>
          </a:xfrm>
          <a:prstGeom prst="cloudCallout">
            <a:avLst>
              <a:gd name="adj1" fmla="val 44715"/>
              <a:gd name="adj2" fmla="val 58310"/>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b="1" dirty="0" smtClean="0">
                <a:latin typeface="Times New Roman" pitchFamily="18" charset="0"/>
                <a:cs typeface="Times New Roman" pitchFamily="18" charset="0"/>
              </a:rPr>
              <a:t>“ Simplicity is the ULTIMATE sophistication”</a:t>
            </a:r>
            <a:endParaRPr lang="en-US" b="1" dirty="0">
              <a:latin typeface="Times New Roman" pitchFamily="18" charset="0"/>
              <a:cs typeface="Times New Roman" pitchFamily="18" charset="0"/>
            </a:endParaRPr>
          </a:p>
        </p:txBody>
      </p:sp>
      <p:sp>
        <p:nvSpPr>
          <p:cNvPr id="7" name="Cloud Callout 6"/>
          <p:cNvSpPr/>
          <p:nvPr/>
        </p:nvSpPr>
        <p:spPr>
          <a:xfrm>
            <a:off x="228600" y="3048000"/>
            <a:ext cx="4419600" cy="1371600"/>
          </a:xfrm>
          <a:prstGeom prst="cloudCallout">
            <a:avLst>
              <a:gd name="adj1" fmla="val 60316"/>
              <a:gd name="adj2" fmla="val 29082"/>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b="1" dirty="0" smtClean="0">
                <a:latin typeface="Times New Roman" pitchFamily="18" charset="0"/>
                <a:cs typeface="Times New Roman" pitchFamily="18" charset="0"/>
              </a:rPr>
              <a:t>“ Intuition is a very powerful thing, more powerful than intellect”</a:t>
            </a:r>
            <a:endParaRPr lang="en-US" b="1" dirty="0">
              <a:latin typeface="Times New Roman" pitchFamily="18" charset="0"/>
              <a:cs typeface="Times New Roman" pitchFamily="18" charset="0"/>
            </a:endParaRPr>
          </a:p>
        </p:txBody>
      </p:sp>
      <p:sp>
        <p:nvSpPr>
          <p:cNvPr id="8" name="Cloud Callout 7"/>
          <p:cNvSpPr/>
          <p:nvPr/>
        </p:nvSpPr>
        <p:spPr>
          <a:xfrm>
            <a:off x="0" y="4495800"/>
            <a:ext cx="4419600" cy="1371600"/>
          </a:xfrm>
          <a:prstGeom prst="cloudCallout">
            <a:avLst>
              <a:gd name="adj1" fmla="val 70168"/>
              <a:gd name="adj2" fmla="val -55574"/>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b="1" dirty="0" smtClean="0">
                <a:latin typeface="Times New Roman" pitchFamily="18" charset="0"/>
                <a:cs typeface="Times New Roman" pitchFamily="18" charset="0"/>
              </a:rPr>
              <a:t>“You did the impossible because you didn’t realize that it was impossible”</a:t>
            </a:r>
            <a:endParaRPr lang="en-US" b="1" dirty="0">
              <a:latin typeface="Times New Roman" pitchFamily="18" charset="0"/>
              <a:cs typeface="Times New Roman" pitchFamily="18" charset="0"/>
            </a:endParaRPr>
          </a:p>
        </p:txBody>
      </p:sp>
      <p:pic>
        <p:nvPicPr>
          <p:cNvPr id="1028" name="Picture 4" descr="http://t2.gstatic.com/images?q=tbn:ANd9GcRdufM78KHFhF1p1tmHsMWh6svjivfTwg9VGYt0IW6fsH4aSyBLNuKDJI8a"/>
          <p:cNvPicPr>
            <a:picLocks noChangeAspect="1" noChangeArrowheads="1"/>
          </p:cNvPicPr>
          <p:nvPr/>
        </p:nvPicPr>
        <p:blipFill>
          <a:blip r:embed="rId2" cstate="print"/>
          <a:srcRect/>
          <a:stretch>
            <a:fillRect/>
          </a:stretch>
        </p:blipFill>
        <p:spPr bwMode="auto">
          <a:xfrm>
            <a:off x="5334000" y="1905000"/>
            <a:ext cx="3320736" cy="2209800"/>
          </a:xfrm>
          <a:prstGeom prst="rect">
            <a:avLst/>
          </a:prstGeom>
          <a:noFill/>
        </p:spPr>
      </p:pic>
      <p:sp>
        <p:nvSpPr>
          <p:cNvPr id="9" name="Cloud Callout 8"/>
          <p:cNvSpPr/>
          <p:nvPr/>
        </p:nvSpPr>
        <p:spPr>
          <a:xfrm>
            <a:off x="4648200" y="4953000"/>
            <a:ext cx="4267200" cy="1752600"/>
          </a:xfrm>
          <a:prstGeom prst="cloudCallout">
            <a:avLst>
              <a:gd name="adj1" fmla="val 14076"/>
              <a:gd name="adj2" fmla="val -94305"/>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b="1" dirty="0" smtClean="0">
                <a:latin typeface="Times New Roman" pitchFamily="18" charset="0"/>
                <a:cs typeface="Times New Roman" pitchFamily="18" charset="0"/>
              </a:rPr>
              <a:t>“ The people who are crazy enough to think they can change the world, are the ones who do” </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style>
          <a:lnRef idx="0">
            <a:schemeClr val="dk1"/>
          </a:lnRef>
          <a:fillRef idx="3">
            <a:schemeClr val="dk1"/>
          </a:fillRef>
          <a:effectRef idx="3">
            <a:schemeClr val="dk1"/>
          </a:effectRef>
          <a:fontRef idx="minor">
            <a:schemeClr val="lt1"/>
          </a:fontRef>
        </p:style>
        <p:txBody>
          <a:bodyPr/>
          <a:lstStyle/>
          <a:p>
            <a:r>
              <a:rPr lang="en-US" dirty="0" smtClean="0">
                <a:latin typeface="Algerian" pitchFamily="82" charset="0"/>
              </a:rPr>
              <a:t>DO STEVE JOBS</a:t>
            </a:r>
            <a:endParaRPr lang="en-US" dirty="0">
              <a:latin typeface="Algerian" pitchFamily="82" charset="0"/>
            </a:endParaRPr>
          </a:p>
        </p:txBody>
      </p:sp>
      <p:sp>
        <p:nvSpPr>
          <p:cNvPr id="3" name="Pentagon 2"/>
          <p:cNvSpPr/>
          <p:nvPr/>
        </p:nvSpPr>
        <p:spPr>
          <a:xfrm>
            <a:off x="4876800" y="838200"/>
            <a:ext cx="1219200" cy="457200"/>
          </a:xfrm>
          <a:prstGeom prst="homePlat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b="1" dirty="0" smtClean="0">
                <a:solidFill>
                  <a:schemeClr val="bg1"/>
                </a:solidFill>
                <a:latin typeface="Times New Roman" pitchFamily="18" charset="0"/>
                <a:cs typeface="Times New Roman" pitchFamily="18" charset="0"/>
              </a:rPr>
              <a:t>S</a:t>
            </a:r>
            <a:endParaRPr lang="en-US" sz="3600" b="1" dirty="0">
              <a:solidFill>
                <a:schemeClr val="bg1"/>
              </a:solidFill>
              <a:latin typeface="Times New Roman" pitchFamily="18" charset="0"/>
              <a:cs typeface="Times New Roman" pitchFamily="18" charset="0"/>
            </a:endParaRPr>
          </a:p>
        </p:txBody>
      </p:sp>
      <p:sp>
        <p:nvSpPr>
          <p:cNvPr id="4" name="Pentagon 3"/>
          <p:cNvSpPr/>
          <p:nvPr/>
        </p:nvSpPr>
        <p:spPr>
          <a:xfrm>
            <a:off x="4876800" y="3505200"/>
            <a:ext cx="1219200" cy="457200"/>
          </a:xfrm>
          <a:prstGeom prst="homePlat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b="1" dirty="0" smtClean="0">
                <a:solidFill>
                  <a:schemeClr val="bg1"/>
                </a:solidFill>
                <a:latin typeface="Times New Roman" pitchFamily="18" charset="0"/>
                <a:cs typeface="Times New Roman" pitchFamily="18" charset="0"/>
              </a:rPr>
              <a:t>E</a:t>
            </a:r>
            <a:endParaRPr lang="en-US" sz="3600" b="1" dirty="0">
              <a:solidFill>
                <a:schemeClr val="bg1"/>
              </a:solidFill>
              <a:latin typeface="Times New Roman" pitchFamily="18" charset="0"/>
              <a:cs typeface="Times New Roman" pitchFamily="18" charset="0"/>
            </a:endParaRPr>
          </a:p>
        </p:txBody>
      </p:sp>
      <p:sp>
        <p:nvSpPr>
          <p:cNvPr id="5" name="Pentagon 4"/>
          <p:cNvSpPr/>
          <p:nvPr/>
        </p:nvSpPr>
        <p:spPr>
          <a:xfrm>
            <a:off x="4876800" y="2819400"/>
            <a:ext cx="1219200" cy="457200"/>
          </a:xfrm>
          <a:prstGeom prst="homePlat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b="1" dirty="0" smtClean="0">
                <a:solidFill>
                  <a:schemeClr val="bg1"/>
                </a:solidFill>
                <a:latin typeface="Times New Roman" pitchFamily="18" charset="0"/>
                <a:cs typeface="Times New Roman" pitchFamily="18" charset="0"/>
              </a:rPr>
              <a:t>V</a:t>
            </a:r>
            <a:endParaRPr lang="en-US" sz="3600" b="1" dirty="0">
              <a:solidFill>
                <a:schemeClr val="bg1"/>
              </a:solidFill>
              <a:latin typeface="Times New Roman" pitchFamily="18" charset="0"/>
              <a:cs typeface="Times New Roman" pitchFamily="18" charset="0"/>
            </a:endParaRPr>
          </a:p>
        </p:txBody>
      </p:sp>
      <p:sp>
        <p:nvSpPr>
          <p:cNvPr id="6" name="Pentagon 5"/>
          <p:cNvSpPr/>
          <p:nvPr/>
        </p:nvSpPr>
        <p:spPr>
          <a:xfrm>
            <a:off x="4876800" y="2133600"/>
            <a:ext cx="1219200" cy="457200"/>
          </a:xfrm>
          <a:prstGeom prst="homePlat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b="1" dirty="0" smtClean="0">
                <a:solidFill>
                  <a:schemeClr val="bg1"/>
                </a:solidFill>
                <a:latin typeface="Times New Roman" pitchFamily="18" charset="0"/>
                <a:cs typeface="Times New Roman" pitchFamily="18" charset="0"/>
              </a:rPr>
              <a:t>E</a:t>
            </a:r>
            <a:endParaRPr lang="en-US" sz="3600" b="1" dirty="0">
              <a:solidFill>
                <a:schemeClr val="bg1"/>
              </a:solidFill>
              <a:latin typeface="Times New Roman" pitchFamily="18" charset="0"/>
              <a:cs typeface="Times New Roman" pitchFamily="18" charset="0"/>
            </a:endParaRPr>
          </a:p>
        </p:txBody>
      </p:sp>
      <p:sp>
        <p:nvSpPr>
          <p:cNvPr id="7" name="Pentagon 6"/>
          <p:cNvSpPr/>
          <p:nvPr/>
        </p:nvSpPr>
        <p:spPr>
          <a:xfrm>
            <a:off x="4876800" y="1447800"/>
            <a:ext cx="1219200" cy="457200"/>
          </a:xfrm>
          <a:prstGeom prst="homePlat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b="1" dirty="0" smtClean="0">
                <a:solidFill>
                  <a:schemeClr val="bg1"/>
                </a:solidFill>
                <a:latin typeface="Times New Roman" pitchFamily="18" charset="0"/>
                <a:cs typeface="Times New Roman" pitchFamily="18" charset="0"/>
              </a:rPr>
              <a:t>T</a:t>
            </a:r>
            <a:endParaRPr lang="en-US" sz="3600" b="1" dirty="0">
              <a:solidFill>
                <a:schemeClr val="bg1"/>
              </a:solidFill>
              <a:latin typeface="Times New Roman" pitchFamily="18" charset="0"/>
              <a:cs typeface="Times New Roman" pitchFamily="18" charset="0"/>
            </a:endParaRPr>
          </a:p>
        </p:txBody>
      </p:sp>
      <p:sp>
        <p:nvSpPr>
          <p:cNvPr id="8" name="Pentagon 7"/>
          <p:cNvSpPr/>
          <p:nvPr/>
        </p:nvSpPr>
        <p:spPr>
          <a:xfrm>
            <a:off x="4800600" y="4343400"/>
            <a:ext cx="1219200" cy="457200"/>
          </a:xfrm>
          <a:prstGeom prst="homePlat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4400" b="1" dirty="0" smtClean="0">
                <a:solidFill>
                  <a:schemeClr val="bg1"/>
                </a:solidFill>
                <a:latin typeface="Times New Roman" pitchFamily="18" charset="0"/>
                <a:cs typeface="Times New Roman" pitchFamily="18" charset="0"/>
              </a:rPr>
              <a:t>J</a:t>
            </a:r>
            <a:endParaRPr lang="en-US" sz="4400" b="1" dirty="0">
              <a:solidFill>
                <a:schemeClr val="bg1"/>
              </a:solidFill>
              <a:latin typeface="Times New Roman" pitchFamily="18" charset="0"/>
              <a:cs typeface="Times New Roman" pitchFamily="18" charset="0"/>
            </a:endParaRPr>
          </a:p>
        </p:txBody>
      </p:sp>
      <p:sp>
        <p:nvSpPr>
          <p:cNvPr id="10" name="Pentagon 9"/>
          <p:cNvSpPr/>
          <p:nvPr/>
        </p:nvSpPr>
        <p:spPr>
          <a:xfrm>
            <a:off x="4876800" y="6172200"/>
            <a:ext cx="1219200" cy="457200"/>
          </a:xfrm>
          <a:prstGeom prst="homePlat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4400" b="1" dirty="0" smtClean="0">
                <a:solidFill>
                  <a:schemeClr val="bg1"/>
                </a:solidFill>
                <a:latin typeface="Times New Roman" pitchFamily="18" charset="0"/>
                <a:cs typeface="Times New Roman" pitchFamily="18" charset="0"/>
              </a:rPr>
              <a:t>S</a:t>
            </a:r>
            <a:endParaRPr lang="en-US" sz="4400" b="1" dirty="0">
              <a:solidFill>
                <a:schemeClr val="bg1"/>
              </a:solidFill>
              <a:latin typeface="Times New Roman" pitchFamily="18" charset="0"/>
              <a:cs typeface="Times New Roman" pitchFamily="18" charset="0"/>
            </a:endParaRPr>
          </a:p>
        </p:txBody>
      </p:sp>
      <p:sp>
        <p:nvSpPr>
          <p:cNvPr id="11" name="Pentagon 10"/>
          <p:cNvSpPr/>
          <p:nvPr/>
        </p:nvSpPr>
        <p:spPr>
          <a:xfrm>
            <a:off x="4876800" y="5562600"/>
            <a:ext cx="1219200" cy="457200"/>
          </a:xfrm>
          <a:prstGeom prst="homePlat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4400" b="1" dirty="0" smtClean="0">
                <a:solidFill>
                  <a:schemeClr val="bg1"/>
                </a:solidFill>
                <a:latin typeface="Times New Roman" pitchFamily="18" charset="0"/>
                <a:cs typeface="Times New Roman" pitchFamily="18" charset="0"/>
              </a:rPr>
              <a:t>B</a:t>
            </a:r>
            <a:endParaRPr lang="en-US" sz="4400" b="1" dirty="0">
              <a:solidFill>
                <a:schemeClr val="bg1"/>
              </a:solidFill>
              <a:latin typeface="Times New Roman" pitchFamily="18" charset="0"/>
              <a:cs typeface="Times New Roman" pitchFamily="18" charset="0"/>
            </a:endParaRPr>
          </a:p>
        </p:txBody>
      </p:sp>
      <p:sp>
        <p:nvSpPr>
          <p:cNvPr id="12" name="Pentagon 11"/>
          <p:cNvSpPr/>
          <p:nvPr/>
        </p:nvSpPr>
        <p:spPr>
          <a:xfrm>
            <a:off x="4800600" y="4953000"/>
            <a:ext cx="1219200" cy="457200"/>
          </a:xfrm>
          <a:prstGeom prst="homePlat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4400" b="1" dirty="0" smtClean="0">
                <a:solidFill>
                  <a:schemeClr val="bg1"/>
                </a:solidFill>
                <a:latin typeface="Times New Roman" pitchFamily="18" charset="0"/>
                <a:cs typeface="Times New Roman" pitchFamily="18" charset="0"/>
              </a:rPr>
              <a:t>O</a:t>
            </a:r>
            <a:endParaRPr lang="en-US" sz="4400" b="1" dirty="0">
              <a:solidFill>
                <a:schemeClr val="bg1"/>
              </a:solidFill>
              <a:latin typeface="Times New Roman" pitchFamily="18" charset="0"/>
              <a:cs typeface="Times New Roman" pitchFamily="18" charset="0"/>
            </a:endParaRPr>
          </a:p>
        </p:txBody>
      </p:sp>
      <p:sp>
        <p:nvSpPr>
          <p:cNvPr id="13" name="TextBox 12"/>
          <p:cNvSpPr txBox="1"/>
          <p:nvPr/>
        </p:nvSpPr>
        <p:spPr>
          <a:xfrm>
            <a:off x="6629400" y="838200"/>
            <a:ext cx="2209800" cy="338554"/>
          </a:xfrm>
          <a:prstGeom prst="rect">
            <a:avLst/>
          </a:prstGeom>
          <a:noFill/>
        </p:spPr>
        <p:txBody>
          <a:bodyPr wrap="square" rtlCol="0">
            <a:spAutoFit/>
          </a:bodyPr>
          <a:lstStyle/>
          <a:p>
            <a:r>
              <a:rPr lang="en-US" sz="1600" b="1" dirty="0" smtClean="0">
                <a:solidFill>
                  <a:schemeClr val="bg1"/>
                </a:solidFill>
                <a:latin typeface="Times New Roman" pitchFamily="18" charset="0"/>
                <a:cs typeface="Times New Roman" pitchFamily="18" charset="0"/>
              </a:rPr>
              <a:t>Simplify</a:t>
            </a:r>
            <a:endParaRPr lang="en-US" sz="1600" b="1" dirty="0">
              <a:solidFill>
                <a:schemeClr val="bg1"/>
              </a:solidFill>
              <a:latin typeface="Times New Roman" pitchFamily="18" charset="0"/>
              <a:cs typeface="Times New Roman" pitchFamily="18" charset="0"/>
            </a:endParaRPr>
          </a:p>
        </p:txBody>
      </p:sp>
      <p:sp>
        <p:nvSpPr>
          <p:cNvPr id="14" name="TextBox 13"/>
          <p:cNvSpPr txBox="1"/>
          <p:nvPr/>
        </p:nvSpPr>
        <p:spPr>
          <a:xfrm>
            <a:off x="6553200" y="1371600"/>
            <a:ext cx="1600200" cy="584775"/>
          </a:xfrm>
          <a:prstGeom prst="rect">
            <a:avLst/>
          </a:prstGeom>
          <a:noFill/>
        </p:spPr>
        <p:txBody>
          <a:bodyPr wrap="square" rtlCol="0">
            <a:spAutoFit/>
          </a:bodyPr>
          <a:lstStyle/>
          <a:p>
            <a:r>
              <a:rPr lang="en-US" sz="1600" b="1" dirty="0" smtClean="0">
                <a:solidFill>
                  <a:schemeClr val="bg1"/>
                </a:solidFill>
                <a:latin typeface="Times New Roman" pitchFamily="18" charset="0"/>
                <a:cs typeface="Times New Roman" pitchFamily="18" charset="0"/>
              </a:rPr>
              <a:t>Take Complete Responsibility</a:t>
            </a:r>
            <a:endParaRPr lang="en-US" sz="1600" b="1" dirty="0">
              <a:solidFill>
                <a:schemeClr val="bg1"/>
              </a:solidFill>
              <a:latin typeface="Times New Roman" pitchFamily="18" charset="0"/>
              <a:cs typeface="Times New Roman" pitchFamily="18" charset="0"/>
            </a:endParaRPr>
          </a:p>
        </p:txBody>
      </p:sp>
      <p:sp>
        <p:nvSpPr>
          <p:cNvPr id="15" name="TextBox 14"/>
          <p:cNvSpPr txBox="1"/>
          <p:nvPr/>
        </p:nvSpPr>
        <p:spPr>
          <a:xfrm>
            <a:off x="6324600" y="6096000"/>
            <a:ext cx="2514600" cy="584775"/>
          </a:xfrm>
          <a:prstGeom prst="rect">
            <a:avLst/>
          </a:prstGeom>
          <a:noFill/>
        </p:spPr>
        <p:txBody>
          <a:bodyPr wrap="square" rtlCol="0">
            <a:spAutoFit/>
          </a:bodyPr>
          <a:lstStyle/>
          <a:p>
            <a:r>
              <a:rPr lang="en-US" sz="1600" b="1" dirty="0" smtClean="0">
                <a:solidFill>
                  <a:schemeClr val="bg1"/>
                </a:solidFill>
                <a:latin typeface="Times New Roman" pitchFamily="18" charset="0"/>
                <a:cs typeface="Times New Roman" pitchFamily="18" charset="0"/>
              </a:rPr>
              <a:t>“Stay Hungry, Stay Foolish”</a:t>
            </a:r>
            <a:endParaRPr lang="en-US" sz="1600" b="1" dirty="0">
              <a:solidFill>
                <a:schemeClr val="bg1"/>
              </a:solidFill>
              <a:latin typeface="Times New Roman" pitchFamily="18" charset="0"/>
              <a:cs typeface="Times New Roman" pitchFamily="18" charset="0"/>
            </a:endParaRPr>
          </a:p>
        </p:txBody>
      </p:sp>
      <p:sp>
        <p:nvSpPr>
          <p:cNvPr id="16" name="TextBox 15"/>
          <p:cNvSpPr txBox="1"/>
          <p:nvPr/>
        </p:nvSpPr>
        <p:spPr>
          <a:xfrm>
            <a:off x="6400800" y="5638800"/>
            <a:ext cx="2743200" cy="338554"/>
          </a:xfrm>
          <a:prstGeom prst="rect">
            <a:avLst/>
          </a:prstGeom>
          <a:noFill/>
        </p:spPr>
        <p:txBody>
          <a:bodyPr wrap="square" rtlCol="0">
            <a:spAutoFit/>
          </a:bodyPr>
          <a:lstStyle/>
          <a:p>
            <a:r>
              <a:rPr lang="en-US" sz="1600" b="1" dirty="0" smtClean="0">
                <a:solidFill>
                  <a:schemeClr val="bg1"/>
                </a:solidFill>
                <a:latin typeface="Times New Roman" pitchFamily="18" charset="0"/>
                <a:cs typeface="Times New Roman" pitchFamily="18" charset="0"/>
              </a:rPr>
              <a:t>Bewitch the customer</a:t>
            </a:r>
            <a:endParaRPr lang="en-US" sz="1600" b="1" dirty="0">
              <a:solidFill>
                <a:schemeClr val="bg1"/>
              </a:solidFill>
              <a:latin typeface="Times New Roman" pitchFamily="18" charset="0"/>
              <a:cs typeface="Times New Roman" pitchFamily="18" charset="0"/>
            </a:endParaRPr>
          </a:p>
        </p:txBody>
      </p:sp>
      <p:sp>
        <p:nvSpPr>
          <p:cNvPr id="17" name="TextBox 16"/>
          <p:cNvSpPr txBox="1"/>
          <p:nvPr/>
        </p:nvSpPr>
        <p:spPr>
          <a:xfrm>
            <a:off x="6400800" y="4953000"/>
            <a:ext cx="2209800" cy="584775"/>
          </a:xfrm>
          <a:prstGeom prst="rect">
            <a:avLst/>
          </a:prstGeom>
          <a:noFill/>
        </p:spPr>
        <p:txBody>
          <a:bodyPr wrap="square" rtlCol="0">
            <a:spAutoFit/>
          </a:bodyPr>
          <a:lstStyle/>
          <a:p>
            <a:r>
              <a:rPr lang="en-US" sz="1600" b="1" dirty="0" smtClean="0">
                <a:solidFill>
                  <a:schemeClr val="bg1"/>
                </a:solidFill>
                <a:latin typeface="Times New Roman" pitchFamily="18" charset="0"/>
                <a:cs typeface="Times New Roman" pitchFamily="18" charset="0"/>
              </a:rPr>
              <a:t>Omit Less important data</a:t>
            </a:r>
            <a:endParaRPr lang="en-US" sz="1600" b="1" dirty="0">
              <a:solidFill>
                <a:schemeClr val="bg1"/>
              </a:solidFill>
              <a:latin typeface="Times New Roman" pitchFamily="18" charset="0"/>
              <a:cs typeface="Times New Roman" pitchFamily="18" charset="0"/>
            </a:endParaRPr>
          </a:p>
        </p:txBody>
      </p:sp>
      <p:sp>
        <p:nvSpPr>
          <p:cNvPr id="18" name="TextBox 17"/>
          <p:cNvSpPr txBox="1"/>
          <p:nvPr/>
        </p:nvSpPr>
        <p:spPr>
          <a:xfrm>
            <a:off x="6400800" y="4419600"/>
            <a:ext cx="2209800" cy="338554"/>
          </a:xfrm>
          <a:prstGeom prst="rect">
            <a:avLst/>
          </a:prstGeom>
          <a:noFill/>
        </p:spPr>
        <p:txBody>
          <a:bodyPr wrap="square" rtlCol="0">
            <a:spAutoFit/>
          </a:bodyPr>
          <a:lstStyle/>
          <a:p>
            <a:r>
              <a:rPr lang="en-US" sz="1600" b="1" dirty="0" smtClean="0">
                <a:solidFill>
                  <a:schemeClr val="bg1"/>
                </a:solidFill>
                <a:latin typeface="Times New Roman" pitchFamily="18" charset="0"/>
                <a:cs typeface="Times New Roman" pitchFamily="18" charset="0"/>
              </a:rPr>
              <a:t>Jut Beyond Reality</a:t>
            </a:r>
            <a:endParaRPr lang="en-US" sz="1600" b="1" dirty="0">
              <a:solidFill>
                <a:schemeClr val="bg1"/>
              </a:solidFill>
              <a:latin typeface="Times New Roman" pitchFamily="18" charset="0"/>
              <a:cs typeface="Times New Roman" pitchFamily="18" charset="0"/>
            </a:endParaRPr>
          </a:p>
        </p:txBody>
      </p:sp>
      <p:sp>
        <p:nvSpPr>
          <p:cNvPr id="19" name="TextBox 18"/>
          <p:cNvSpPr txBox="1"/>
          <p:nvPr/>
        </p:nvSpPr>
        <p:spPr>
          <a:xfrm>
            <a:off x="6553200" y="2133600"/>
            <a:ext cx="2209800" cy="584775"/>
          </a:xfrm>
          <a:prstGeom prst="rect">
            <a:avLst/>
          </a:prstGeom>
          <a:noFill/>
        </p:spPr>
        <p:txBody>
          <a:bodyPr wrap="square" rtlCol="0">
            <a:spAutoFit/>
          </a:bodyPr>
          <a:lstStyle/>
          <a:p>
            <a:r>
              <a:rPr lang="en-US" sz="1600" b="1" dirty="0" smtClean="0">
                <a:solidFill>
                  <a:schemeClr val="bg1"/>
                </a:solidFill>
                <a:latin typeface="Times New Roman" pitchFamily="18" charset="0"/>
                <a:cs typeface="Times New Roman" pitchFamily="18" charset="0"/>
              </a:rPr>
              <a:t>Empathize with focus groups</a:t>
            </a:r>
            <a:endParaRPr lang="en-US" sz="1600" b="1" dirty="0">
              <a:solidFill>
                <a:schemeClr val="bg1"/>
              </a:solidFill>
              <a:latin typeface="Times New Roman" pitchFamily="18" charset="0"/>
              <a:cs typeface="Times New Roman" pitchFamily="18" charset="0"/>
            </a:endParaRPr>
          </a:p>
        </p:txBody>
      </p:sp>
      <p:sp>
        <p:nvSpPr>
          <p:cNvPr id="20" name="TextBox 19"/>
          <p:cNvSpPr txBox="1"/>
          <p:nvPr/>
        </p:nvSpPr>
        <p:spPr>
          <a:xfrm>
            <a:off x="6477000" y="2971800"/>
            <a:ext cx="2209800" cy="338554"/>
          </a:xfrm>
          <a:prstGeom prst="rect">
            <a:avLst/>
          </a:prstGeom>
          <a:noFill/>
        </p:spPr>
        <p:txBody>
          <a:bodyPr wrap="square" rtlCol="0">
            <a:spAutoFit/>
          </a:bodyPr>
          <a:lstStyle/>
          <a:p>
            <a:r>
              <a:rPr lang="en-US" sz="1600" b="1" dirty="0" smtClean="0">
                <a:solidFill>
                  <a:schemeClr val="bg1"/>
                </a:solidFill>
                <a:latin typeface="Times New Roman" pitchFamily="18" charset="0"/>
                <a:cs typeface="Times New Roman" pitchFamily="18" charset="0"/>
              </a:rPr>
              <a:t>Vouch for perfection</a:t>
            </a:r>
            <a:endParaRPr lang="en-US" sz="1600" b="1" dirty="0">
              <a:solidFill>
                <a:schemeClr val="bg1"/>
              </a:solidFill>
              <a:latin typeface="Times New Roman" pitchFamily="18" charset="0"/>
              <a:cs typeface="Times New Roman" pitchFamily="18" charset="0"/>
            </a:endParaRPr>
          </a:p>
        </p:txBody>
      </p:sp>
      <p:sp>
        <p:nvSpPr>
          <p:cNvPr id="21" name="TextBox 20"/>
          <p:cNvSpPr txBox="1"/>
          <p:nvPr/>
        </p:nvSpPr>
        <p:spPr>
          <a:xfrm>
            <a:off x="6400800" y="3505200"/>
            <a:ext cx="2209800" cy="584775"/>
          </a:xfrm>
          <a:prstGeom prst="rect">
            <a:avLst/>
          </a:prstGeom>
          <a:noFill/>
        </p:spPr>
        <p:txBody>
          <a:bodyPr wrap="square" rtlCol="0">
            <a:spAutoFit/>
          </a:bodyPr>
          <a:lstStyle/>
          <a:p>
            <a:r>
              <a:rPr lang="en-US" sz="1600" b="1" dirty="0" smtClean="0">
                <a:solidFill>
                  <a:schemeClr val="bg1"/>
                </a:solidFill>
                <a:latin typeface="Times New Roman" pitchFamily="18" charset="0"/>
                <a:cs typeface="Times New Roman" pitchFamily="18" charset="0"/>
              </a:rPr>
              <a:t>Embrace Products against profits</a:t>
            </a:r>
            <a:endParaRPr lang="en-US" sz="16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a:t>
            </a:r>
            <a:endParaRPr lang="en-US" dirty="0"/>
          </a:p>
        </p:txBody>
      </p:sp>
      <p:graphicFrame>
        <p:nvGraphicFramePr>
          <p:cNvPr id="3" name="Table 2"/>
          <p:cNvGraphicFramePr>
            <a:graphicFrameLocks noGrp="1"/>
          </p:cNvGraphicFramePr>
          <p:nvPr/>
        </p:nvGraphicFramePr>
        <p:xfrm>
          <a:off x="457200" y="1295401"/>
          <a:ext cx="8305800" cy="4724398"/>
        </p:xfrm>
        <a:graphic>
          <a:graphicData uri="http://schemas.openxmlformats.org/drawingml/2006/table">
            <a:tbl>
              <a:tblPr/>
              <a:tblGrid>
                <a:gridCol w="2470900"/>
                <a:gridCol w="5834900"/>
              </a:tblGrid>
              <a:tr h="674914">
                <a:tc>
                  <a:txBody>
                    <a:bodyPr/>
                    <a:lstStyle/>
                    <a:p>
                      <a:pPr lvl="1" algn="l" fontAlgn="b"/>
                      <a:r>
                        <a:rPr lang="en-US" sz="1600" b="0" i="0" u="none" strike="noStrike">
                          <a:solidFill>
                            <a:srgbClr val="000000"/>
                          </a:solidFill>
                          <a:latin typeface="Calibri"/>
                        </a:rPr>
                        <a:t>Garima Capoor</a:t>
                      </a:r>
                    </a:p>
                  </a:txBody>
                  <a:tcPr marL="8194" marR="8194" marT="8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l" fontAlgn="b"/>
                      <a:r>
                        <a:rPr lang="en-US" sz="1600" b="0" i="0" u="none" strike="noStrike">
                          <a:solidFill>
                            <a:srgbClr val="000000"/>
                          </a:solidFill>
                          <a:latin typeface="Calibri"/>
                        </a:rPr>
                        <a:t>FACULTY OF ENGINEERING, DAYALBGH EDUCTIONAL INSTITUTE, AGRA</a:t>
                      </a:r>
                    </a:p>
                  </a:txBody>
                  <a:tcPr marL="8194" marR="8194" marT="8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4914">
                <a:tc>
                  <a:txBody>
                    <a:bodyPr/>
                    <a:lstStyle/>
                    <a:p>
                      <a:pPr lvl="1" algn="l" fontAlgn="b"/>
                      <a:r>
                        <a:rPr lang="en-US" sz="1600" b="0" i="0" u="none" strike="noStrike">
                          <a:solidFill>
                            <a:srgbClr val="000000"/>
                          </a:solidFill>
                          <a:latin typeface="Calibri"/>
                        </a:rPr>
                        <a:t>Siddhant Aggarwal</a:t>
                      </a:r>
                    </a:p>
                  </a:txBody>
                  <a:tcPr marL="8194" marR="8194" marT="8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l" fontAlgn="b"/>
                      <a:r>
                        <a:rPr lang="en-US" sz="1600" b="0" i="0" u="none" strike="noStrike">
                          <a:solidFill>
                            <a:srgbClr val="000000"/>
                          </a:solidFill>
                          <a:latin typeface="Calibri"/>
                        </a:rPr>
                        <a:t>PANDIT DEENDAYAL PETROLEUM UNIVERSITY, GANDHINAGAR</a:t>
                      </a:r>
                    </a:p>
                  </a:txBody>
                  <a:tcPr marL="8194" marR="8194" marT="8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4914">
                <a:tc>
                  <a:txBody>
                    <a:bodyPr/>
                    <a:lstStyle/>
                    <a:p>
                      <a:pPr lvl="1" algn="l" fontAlgn="b"/>
                      <a:r>
                        <a:rPr lang="en-US" sz="1600" b="0" i="0" u="none" strike="noStrike">
                          <a:solidFill>
                            <a:srgbClr val="000000"/>
                          </a:solidFill>
                          <a:latin typeface="Calibri"/>
                        </a:rPr>
                        <a:t>Rishabh Khare</a:t>
                      </a:r>
                    </a:p>
                  </a:txBody>
                  <a:tcPr marL="8194" marR="8194" marT="8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l" fontAlgn="b"/>
                      <a:r>
                        <a:rPr lang="en-US" sz="1600" b="0" i="0" u="none" strike="noStrike">
                          <a:solidFill>
                            <a:srgbClr val="000000"/>
                          </a:solidFill>
                          <a:latin typeface="Calibri"/>
                        </a:rPr>
                        <a:t>INDIAN INSTITUTE OF SCIENCE EDUCATION &amp; RESEARCH, NADIA</a:t>
                      </a:r>
                    </a:p>
                  </a:txBody>
                  <a:tcPr marL="8194" marR="8194" marT="8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4914">
                <a:tc>
                  <a:txBody>
                    <a:bodyPr/>
                    <a:lstStyle/>
                    <a:p>
                      <a:pPr lvl="1" algn="l" fontAlgn="b"/>
                      <a:r>
                        <a:rPr lang="en-US" sz="1600" b="0" i="0" u="none" strike="noStrike">
                          <a:solidFill>
                            <a:srgbClr val="000000"/>
                          </a:solidFill>
                          <a:latin typeface="Calibri"/>
                        </a:rPr>
                        <a:t>Nidhi Zanwar</a:t>
                      </a:r>
                    </a:p>
                  </a:txBody>
                  <a:tcPr marL="8194" marR="8194" marT="8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l" fontAlgn="b"/>
                      <a:r>
                        <a:rPr lang="en-US" sz="1600" b="0" i="0" u="none" strike="noStrike">
                          <a:solidFill>
                            <a:srgbClr val="000000"/>
                          </a:solidFill>
                          <a:latin typeface="Calibri"/>
                        </a:rPr>
                        <a:t>COLLEGE OF ENGINEERING PUNE, PUNE</a:t>
                      </a:r>
                    </a:p>
                  </a:txBody>
                  <a:tcPr marL="8194" marR="8194" marT="8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4914">
                <a:tc>
                  <a:txBody>
                    <a:bodyPr/>
                    <a:lstStyle/>
                    <a:p>
                      <a:pPr lvl="1" algn="l" fontAlgn="b"/>
                      <a:r>
                        <a:rPr lang="en-US" sz="1600" b="0" i="0" u="none" strike="noStrike">
                          <a:solidFill>
                            <a:srgbClr val="000000"/>
                          </a:solidFill>
                          <a:latin typeface="Calibri"/>
                        </a:rPr>
                        <a:t>Ravindra Kumar</a:t>
                      </a:r>
                    </a:p>
                  </a:txBody>
                  <a:tcPr marL="8194" marR="8194" marT="8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l" fontAlgn="b"/>
                      <a:r>
                        <a:rPr lang="en-US" sz="1600" b="0" i="0" u="none" strike="noStrike">
                          <a:solidFill>
                            <a:srgbClr val="000000"/>
                          </a:solidFill>
                          <a:latin typeface="Calibri"/>
                        </a:rPr>
                        <a:t> </a:t>
                      </a:r>
                    </a:p>
                  </a:txBody>
                  <a:tcPr marL="8194" marR="8194" marT="8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4914">
                <a:tc>
                  <a:txBody>
                    <a:bodyPr/>
                    <a:lstStyle/>
                    <a:p>
                      <a:pPr lvl="1" algn="l" fontAlgn="b"/>
                      <a:r>
                        <a:rPr lang="en-US" sz="1600" b="0" i="0" u="none" strike="noStrike">
                          <a:solidFill>
                            <a:srgbClr val="000000"/>
                          </a:solidFill>
                          <a:latin typeface="Calibri"/>
                        </a:rPr>
                        <a:t>RK Sanjeev Kumar</a:t>
                      </a:r>
                    </a:p>
                  </a:txBody>
                  <a:tcPr marL="8194" marR="8194" marT="8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l" fontAlgn="b"/>
                      <a:r>
                        <a:rPr lang="en-US" sz="1600" b="0" i="0" u="none" strike="noStrike">
                          <a:solidFill>
                            <a:srgbClr val="000000"/>
                          </a:solidFill>
                          <a:latin typeface="Calibri"/>
                        </a:rPr>
                        <a:t>SACS M.A.V.M.M. EGINEERING COLLEGE, MADURAI</a:t>
                      </a:r>
                    </a:p>
                  </a:txBody>
                  <a:tcPr marL="8194" marR="8194" marT="8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4914">
                <a:tc>
                  <a:txBody>
                    <a:bodyPr/>
                    <a:lstStyle/>
                    <a:p>
                      <a:pPr lvl="1" algn="l" fontAlgn="b"/>
                      <a:r>
                        <a:rPr lang="en-US" sz="1600" b="0" i="0" u="none" strike="noStrike">
                          <a:solidFill>
                            <a:srgbClr val="000000"/>
                          </a:solidFill>
                          <a:latin typeface="Calibri"/>
                        </a:rPr>
                        <a:t>Vinayak Raja</a:t>
                      </a:r>
                    </a:p>
                  </a:txBody>
                  <a:tcPr marL="8194" marR="8194" marT="8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l" fontAlgn="b"/>
                      <a:r>
                        <a:rPr lang="en-US" sz="1600" b="0" i="0" u="none" strike="noStrike" dirty="0">
                          <a:solidFill>
                            <a:srgbClr val="000000"/>
                          </a:solidFill>
                          <a:latin typeface="Calibri"/>
                        </a:rPr>
                        <a:t>ANSAL INSTITUTE OF TECHNOLOGY, GURGAON</a:t>
                      </a:r>
                    </a:p>
                  </a:txBody>
                  <a:tcPr marL="8194" marR="8194" marT="8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 name="Picture 1" descr="100_1482.JPG"/>
          <p:cNvPicPr>
            <a:picLocks noChangeAspect="1"/>
          </p:cNvPicPr>
          <p:nvPr/>
        </p:nvPicPr>
        <p:blipFill>
          <a:blip r:embed="rId3" cstate="print"/>
          <a:stretch>
            <a:fillRect/>
          </a:stretch>
        </p:blipFill>
        <p:spPr>
          <a:xfrm>
            <a:off x="1447800" y="1752600"/>
            <a:ext cx="6172200" cy="4629150"/>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pic>
      <p:sp>
        <p:nvSpPr>
          <p:cNvPr id="3" name="Oval 2"/>
          <p:cNvSpPr/>
          <p:nvPr/>
        </p:nvSpPr>
        <p:spPr>
          <a:xfrm>
            <a:off x="4953000" y="1828800"/>
            <a:ext cx="1752600" cy="1143000"/>
          </a:xfrm>
          <a:prstGeom prst="ellipse">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err="1" smtClean="0">
                <a:latin typeface="Times New Roman" pitchFamily="18" charset="0"/>
                <a:cs typeface="Times New Roman" pitchFamily="18" charset="0"/>
              </a:rPr>
              <a:t>Rishabh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Khare</a:t>
            </a:r>
            <a:endParaRPr lang="en-US" sz="2000" b="1" dirty="0">
              <a:latin typeface="Times New Roman" pitchFamily="18" charset="0"/>
              <a:cs typeface="Times New Roman" pitchFamily="18" charset="0"/>
            </a:endParaRPr>
          </a:p>
        </p:txBody>
      </p:sp>
      <p:sp>
        <p:nvSpPr>
          <p:cNvPr id="13" name="Oval 12"/>
          <p:cNvSpPr/>
          <p:nvPr/>
        </p:nvSpPr>
        <p:spPr>
          <a:xfrm>
            <a:off x="4343400" y="5715000"/>
            <a:ext cx="1752600" cy="1143000"/>
          </a:xfrm>
          <a:prstGeom prst="ellipse">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smtClean="0">
                <a:latin typeface="Times New Roman" pitchFamily="18" charset="0"/>
                <a:cs typeface="Times New Roman" pitchFamily="18" charset="0"/>
              </a:rPr>
              <a:t>RK </a:t>
            </a:r>
            <a:r>
              <a:rPr lang="en-US" sz="2000" b="1" dirty="0" err="1" smtClean="0">
                <a:latin typeface="Times New Roman" pitchFamily="18" charset="0"/>
                <a:cs typeface="Times New Roman" pitchFamily="18" charset="0"/>
              </a:rPr>
              <a:t>Sanjeev</a:t>
            </a:r>
            <a:r>
              <a:rPr lang="en-US" sz="2000" b="1" dirty="0" smtClean="0">
                <a:latin typeface="Times New Roman" pitchFamily="18" charset="0"/>
                <a:cs typeface="Times New Roman" pitchFamily="18" charset="0"/>
              </a:rPr>
              <a:t> Kumar</a:t>
            </a:r>
            <a:endParaRPr lang="en-US" sz="2000" b="1" dirty="0">
              <a:latin typeface="Times New Roman" pitchFamily="18" charset="0"/>
              <a:cs typeface="Times New Roman" pitchFamily="18" charset="0"/>
            </a:endParaRPr>
          </a:p>
        </p:txBody>
      </p:sp>
      <p:sp>
        <p:nvSpPr>
          <p:cNvPr id="14" name="Oval 13"/>
          <p:cNvSpPr/>
          <p:nvPr/>
        </p:nvSpPr>
        <p:spPr>
          <a:xfrm>
            <a:off x="7162800" y="2362200"/>
            <a:ext cx="1752600" cy="1143000"/>
          </a:xfrm>
          <a:prstGeom prst="ellipse">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err="1" smtClean="0">
                <a:latin typeface="Times New Roman" pitchFamily="18" charset="0"/>
                <a:cs typeface="Times New Roman" pitchFamily="18" charset="0"/>
              </a:rPr>
              <a:t>Nidhi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Zanwar</a:t>
            </a:r>
            <a:endParaRPr lang="en-US" sz="2000" b="1" dirty="0">
              <a:latin typeface="Times New Roman" pitchFamily="18" charset="0"/>
              <a:cs typeface="Times New Roman" pitchFamily="18" charset="0"/>
            </a:endParaRPr>
          </a:p>
        </p:txBody>
      </p:sp>
      <p:sp>
        <p:nvSpPr>
          <p:cNvPr id="15" name="Oval 14"/>
          <p:cNvSpPr/>
          <p:nvPr/>
        </p:nvSpPr>
        <p:spPr>
          <a:xfrm>
            <a:off x="1066800" y="5334000"/>
            <a:ext cx="1752600" cy="1143000"/>
          </a:xfrm>
          <a:prstGeom prst="ellipse">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err="1" smtClean="0">
                <a:latin typeface="Times New Roman" pitchFamily="18" charset="0"/>
                <a:cs typeface="Times New Roman" pitchFamily="18" charset="0"/>
              </a:rPr>
              <a:t>Garima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Capoor</a:t>
            </a:r>
            <a:endParaRPr lang="en-US" sz="2000" b="1" dirty="0">
              <a:latin typeface="Times New Roman" pitchFamily="18" charset="0"/>
              <a:cs typeface="Times New Roman" pitchFamily="18" charset="0"/>
            </a:endParaRPr>
          </a:p>
        </p:txBody>
      </p:sp>
      <p:sp>
        <p:nvSpPr>
          <p:cNvPr id="16" name="Oval 15"/>
          <p:cNvSpPr/>
          <p:nvPr/>
        </p:nvSpPr>
        <p:spPr>
          <a:xfrm>
            <a:off x="152400" y="1905000"/>
            <a:ext cx="1905000" cy="1143000"/>
          </a:xfrm>
          <a:prstGeom prst="ellipse">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err="1" smtClean="0">
                <a:latin typeface="Times New Roman" pitchFamily="18" charset="0"/>
                <a:cs typeface="Times New Roman" pitchFamily="18" charset="0"/>
              </a:rPr>
              <a:t>Siddhant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Aggarwal</a:t>
            </a:r>
            <a:endParaRPr lang="en-US" sz="2000" b="1" dirty="0">
              <a:latin typeface="Times New Roman" pitchFamily="18" charset="0"/>
              <a:cs typeface="Times New Roman" pitchFamily="18" charset="0"/>
            </a:endParaRPr>
          </a:p>
        </p:txBody>
      </p:sp>
      <p:sp>
        <p:nvSpPr>
          <p:cNvPr id="17" name="Oval 16"/>
          <p:cNvSpPr/>
          <p:nvPr/>
        </p:nvSpPr>
        <p:spPr>
          <a:xfrm>
            <a:off x="0" y="3657600"/>
            <a:ext cx="1752600" cy="1143000"/>
          </a:xfrm>
          <a:prstGeom prst="ellipse">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err="1" smtClean="0">
                <a:latin typeface="Times New Roman" pitchFamily="18" charset="0"/>
                <a:cs typeface="Times New Roman" pitchFamily="18" charset="0"/>
              </a:rPr>
              <a:t>Ravindra</a:t>
            </a:r>
            <a:endParaRPr lang="en-US" sz="2000" b="1" dirty="0" smtClean="0">
              <a:latin typeface="Times New Roman" pitchFamily="18" charset="0"/>
              <a:cs typeface="Times New Roman" pitchFamily="18" charset="0"/>
            </a:endParaRPr>
          </a:p>
          <a:p>
            <a:pPr algn="ctr"/>
            <a:r>
              <a:rPr lang="en-US" sz="2000" b="1" dirty="0" smtClean="0">
                <a:latin typeface="Times New Roman" pitchFamily="18" charset="0"/>
                <a:cs typeface="Times New Roman" pitchFamily="18" charset="0"/>
              </a:rPr>
              <a:t>Kumar</a:t>
            </a:r>
            <a:endParaRPr lang="en-US" sz="2000" b="1" dirty="0">
              <a:latin typeface="Times New Roman" pitchFamily="18" charset="0"/>
              <a:cs typeface="Times New Roman" pitchFamily="18" charset="0"/>
            </a:endParaRPr>
          </a:p>
        </p:txBody>
      </p:sp>
      <p:sp>
        <p:nvSpPr>
          <p:cNvPr id="18" name="Oval 17"/>
          <p:cNvSpPr/>
          <p:nvPr/>
        </p:nvSpPr>
        <p:spPr>
          <a:xfrm>
            <a:off x="6781800" y="4953000"/>
            <a:ext cx="1752600" cy="1143000"/>
          </a:xfrm>
          <a:prstGeom prst="ellipse">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err="1" smtClean="0">
                <a:latin typeface="Times New Roman" pitchFamily="18" charset="0"/>
                <a:cs typeface="Times New Roman" pitchFamily="18" charset="0"/>
              </a:rPr>
              <a:t>Vinayak</a:t>
            </a:r>
            <a:r>
              <a:rPr lang="en-US" sz="2000" b="1" dirty="0" smtClean="0">
                <a:latin typeface="Times New Roman" pitchFamily="18" charset="0"/>
                <a:cs typeface="Times New Roman" pitchFamily="18" charset="0"/>
              </a:rPr>
              <a:t> Raja</a:t>
            </a:r>
            <a:endParaRPr lang="en-US" sz="2000" b="1" dirty="0">
              <a:latin typeface="Times New Roman" pitchFamily="18" charset="0"/>
              <a:cs typeface="Times New Roman" pitchFamily="18" charset="0"/>
            </a:endParaRPr>
          </a:p>
        </p:txBody>
      </p:sp>
      <p:cxnSp>
        <p:nvCxnSpPr>
          <p:cNvPr id="12" name="Straight Arrow Connector 11"/>
          <p:cNvCxnSpPr/>
          <p:nvPr/>
        </p:nvCxnSpPr>
        <p:spPr>
          <a:xfrm flipH="1">
            <a:off x="1295400" y="3657600"/>
            <a:ext cx="914400" cy="533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flipH="1">
            <a:off x="2514600" y="4038600"/>
            <a:ext cx="914400" cy="1295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flipH="1" flipV="1">
            <a:off x="1828800" y="2514600"/>
            <a:ext cx="1219200" cy="457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5" name="Straight Arrow Connector 24"/>
          <p:cNvCxnSpPr/>
          <p:nvPr/>
        </p:nvCxnSpPr>
        <p:spPr>
          <a:xfrm flipV="1">
            <a:off x="4419600" y="2743200"/>
            <a:ext cx="990600" cy="685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9" name="Straight Arrow Connector 28"/>
          <p:cNvCxnSpPr/>
          <p:nvPr/>
        </p:nvCxnSpPr>
        <p:spPr>
          <a:xfrm>
            <a:off x="4724400" y="4038600"/>
            <a:ext cx="0" cy="1828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2" name="Straight Arrow Connector 31"/>
          <p:cNvCxnSpPr/>
          <p:nvPr/>
        </p:nvCxnSpPr>
        <p:spPr>
          <a:xfrm>
            <a:off x="6858000" y="4724400"/>
            <a:ext cx="609600" cy="609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a:xfrm flipV="1">
            <a:off x="6172200" y="2971800"/>
            <a:ext cx="1371600" cy="762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9" name="Horizontal Scroll 38"/>
          <p:cNvSpPr/>
          <p:nvPr/>
        </p:nvSpPr>
        <p:spPr>
          <a:xfrm>
            <a:off x="0" y="0"/>
            <a:ext cx="9144000" cy="1676400"/>
          </a:xfrm>
          <a:prstGeom prst="horizontalScroll">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4800" dirty="0" smtClean="0">
                <a:solidFill>
                  <a:schemeClr val="bg1"/>
                </a:solidFill>
                <a:latin typeface="Imprint MT Shadow" pitchFamily="82" charset="0"/>
              </a:rPr>
              <a:t>The Problem KEY-</a:t>
            </a:r>
            <a:r>
              <a:rPr lang="en-US" sz="4800" dirty="0" err="1" smtClean="0">
                <a:solidFill>
                  <a:schemeClr val="bg1"/>
                </a:solidFill>
                <a:latin typeface="Imprint MT Shadow" pitchFamily="82" charset="0"/>
              </a:rPr>
              <a:t>Lers</a:t>
            </a:r>
            <a:endParaRPr lang="en-US" dirty="0">
              <a:solidFill>
                <a:schemeClr val="bg1"/>
              </a:solidFill>
              <a:latin typeface="Imprint MT Shadow"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fill="hold"/>
                                        <p:tgtEl>
                                          <p:spTgt spid="35"/>
                                        </p:tgtEl>
                                        <p:attrNameLst>
                                          <p:attrName>ppt_x</p:attrName>
                                        </p:attrNameLst>
                                      </p:cBhvr>
                                      <p:tavLst>
                                        <p:tav tm="0">
                                          <p:val>
                                            <p:strVal val="#ppt_x"/>
                                          </p:val>
                                        </p:tav>
                                        <p:tav tm="100000">
                                          <p:val>
                                            <p:strVal val="#ppt_x"/>
                                          </p:val>
                                        </p:tav>
                                      </p:tavLst>
                                    </p:anim>
                                    <p:anim calcmode="lin" valueType="num">
                                      <p:cBhvr additive="base">
                                        <p:cTn id="6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additive="base">
                                        <p:cTn id="67" dur="500" fill="hold"/>
                                        <p:tgtEl>
                                          <p:spTgt spid="3"/>
                                        </p:tgtEl>
                                        <p:attrNameLst>
                                          <p:attrName>ppt_x</p:attrName>
                                        </p:attrNameLst>
                                      </p:cBhvr>
                                      <p:tavLst>
                                        <p:tav tm="0">
                                          <p:val>
                                            <p:strVal val="#ppt_x"/>
                                          </p:val>
                                        </p:tav>
                                        <p:tav tm="100000">
                                          <p:val>
                                            <p:strVal val="#ppt_x"/>
                                          </p:val>
                                        </p:tav>
                                      </p:tavLst>
                                    </p:anim>
                                    <p:anim calcmode="lin" valueType="num">
                                      <p:cBhvr additive="base">
                                        <p:cTn id="68" dur="500" fill="hold"/>
                                        <p:tgtEl>
                                          <p:spTgt spid="3"/>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ppt_x"/>
                                          </p:val>
                                        </p:tav>
                                        <p:tav tm="100000">
                                          <p:val>
                                            <p:strVal val="#ppt_x"/>
                                          </p:val>
                                        </p:tav>
                                      </p:tavLst>
                                    </p:anim>
                                    <p:anim calcmode="lin" valueType="num">
                                      <p:cBhvr additive="base">
                                        <p:cTn id="7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P spid="15" grpId="0" animBg="1"/>
      <p:bldP spid="16"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3">
            <a:schemeClr val="lt1"/>
          </a:lnRef>
          <a:fillRef idx="1">
            <a:schemeClr val="dk1"/>
          </a:fillRef>
          <a:effectRef idx="1">
            <a:schemeClr val="dk1"/>
          </a:effectRef>
          <a:fontRef idx="minor">
            <a:schemeClr val="lt1"/>
          </a:fontRef>
        </p:style>
        <p:txBody>
          <a:bodyPr/>
          <a:lstStyle/>
          <a:p>
            <a:r>
              <a:rPr lang="en-US" b="1" dirty="0" smtClean="0"/>
              <a:t>Executive Summary</a:t>
            </a:r>
            <a:endParaRPr lang="en-US" b="1" dirty="0"/>
          </a:p>
        </p:txBody>
      </p:sp>
      <p:sp>
        <p:nvSpPr>
          <p:cNvPr id="3" name="TextBox 2"/>
          <p:cNvSpPr txBox="1"/>
          <p:nvPr/>
        </p:nvSpPr>
        <p:spPr>
          <a:xfrm>
            <a:off x="0" y="1447800"/>
            <a:ext cx="9144000" cy="5601533"/>
          </a:xfrm>
          <a:prstGeom prst="rect">
            <a:avLst/>
          </a:prstGeom>
          <a:noFill/>
        </p:spPr>
        <p:txBody>
          <a:bodyPr wrap="square" rtlCol="0">
            <a:spAutoFit/>
          </a:bodyPr>
          <a:lstStyle/>
          <a:p>
            <a:r>
              <a:rPr lang="en-US" b="1" dirty="0" smtClean="0">
                <a:latin typeface="Times New Roman" pitchFamily="18" charset="0"/>
                <a:cs typeface="Times New Roman" pitchFamily="18" charset="0"/>
              </a:rPr>
              <a:t>The Assignment: </a:t>
            </a:r>
            <a:r>
              <a:rPr lang="en-US" dirty="0" smtClean="0">
                <a:latin typeface="Times New Roman" pitchFamily="18" charset="0"/>
                <a:cs typeface="Times New Roman" pitchFamily="18" charset="0"/>
              </a:rPr>
              <a:t>To identify a pain area for the common people, such that innovating a product/service for the same will result in some satisfaction and delight.</a:t>
            </a:r>
          </a:p>
          <a:p>
            <a:endParaRPr lang="en-US"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The Pain Area Targeted: </a:t>
            </a:r>
            <a:r>
              <a:rPr lang="en-US" dirty="0" smtClean="0">
                <a:latin typeface="Times New Roman" pitchFamily="18" charset="0"/>
                <a:cs typeface="Times New Roman" pitchFamily="18" charset="0"/>
              </a:rPr>
              <a:t>Keeping track of lost keys/ small “losable” objects. </a:t>
            </a:r>
            <a:r>
              <a:rPr lang="en-US" sz="1600" i="1" dirty="0" smtClean="0">
                <a:latin typeface="Times New Roman" pitchFamily="18" charset="0"/>
                <a:cs typeface="Times New Roman" pitchFamily="18" charset="0"/>
              </a:rPr>
              <a:t>(7,505 sets of keys were found by the London Transport in 2011- </a:t>
            </a:r>
            <a:r>
              <a:rPr lang="en-US" sz="1600" i="1" dirty="0" smtClean="0"/>
              <a:t>www.micro-trax.com/statistics)</a:t>
            </a:r>
            <a:endParaRPr lang="en-US" i="1"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The Product: </a:t>
            </a:r>
            <a:r>
              <a:rPr lang="en-US" dirty="0" smtClean="0">
                <a:latin typeface="Times New Roman" pitchFamily="18" charset="0"/>
                <a:cs typeface="Times New Roman" pitchFamily="18" charset="0"/>
              </a:rPr>
              <a:t>A wrist watch with inbuilt/onboard sensors and some portable accompaniments that can be looped onto or stuck to keys etc. and connected via Bluetooth or wave frequencies. If the distance between the watch and the external sensor goes beyond 30 feet(approx.) they will start buzzing (vibration and flashing). </a:t>
            </a:r>
          </a:p>
          <a:p>
            <a:endParaRPr lang="en-US"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The Price</a:t>
            </a:r>
            <a:r>
              <a:rPr lang="en-US" dirty="0" smtClean="0">
                <a:latin typeface="Times New Roman" pitchFamily="18" charset="0"/>
                <a:cs typeface="Times New Roman" pitchFamily="18" charset="0"/>
              </a:rPr>
              <a:t>: (Needs to be worked on) But the ranges can be for Top-end and Mid-Range Watches (Technology will be based on the target audience i.e. will be flexible)</a:t>
            </a:r>
          </a:p>
          <a:p>
            <a:endParaRPr lang="en-US"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Decision making tools used: </a:t>
            </a:r>
            <a:r>
              <a:rPr lang="en-US" dirty="0" smtClean="0">
                <a:latin typeface="Times New Roman" pitchFamily="18" charset="0"/>
                <a:cs typeface="Times New Roman" pitchFamily="18" charset="0"/>
              </a:rPr>
              <a:t>Fish Bone (Cause-Effect), 6 Thinking Hats ( Varied Perspectives)</a:t>
            </a:r>
          </a:p>
          <a:p>
            <a:endParaRPr lang="en-US"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Competition in the Market:</a:t>
            </a:r>
            <a:r>
              <a:rPr lang="en-US" dirty="0" smtClean="0">
                <a:latin typeface="Times New Roman" pitchFamily="18" charset="0"/>
                <a:cs typeface="Times New Roman" pitchFamily="18" charset="0"/>
              </a:rPr>
              <a:t> Sony Smart Watch, </a:t>
            </a:r>
            <a:r>
              <a:rPr lang="en-US" dirty="0" smtClean="0"/>
              <a:t> </a:t>
            </a:r>
            <a:r>
              <a:rPr lang="en-US" dirty="0" err="1" smtClean="0">
                <a:latin typeface="Times New Roman" pitchFamily="18" charset="0"/>
                <a:cs typeface="Times New Roman" pitchFamily="18" charset="0"/>
              </a:rPr>
              <a:t>Kinsight</a:t>
            </a:r>
            <a:r>
              <a:rPr lang="en-US" dirty="0" smtClean="0">
                <a:latin typeface="Times New Roman" pitchFamily="18" charset="0"/>
                <a:cs typeface="Times New Roman" pitchFamily="18" charset="0"/>
              </a:rPr>
              <a:t> - relies on several of Microsoft's </a:t>
            </a:r>
            <a:r>
              <a:rPr lang="en-US" dirty="0" err="1" smtClean="0">
                <a:latin typeface="Times New Roman" pitchFamily="18" charset="0"/>
                <a:cs typeface="Times New Roman" pitchFamily="18" charset="0"/>
              </a:rPr>
              <a:t>Kinect</a:t>
            </a:r>
            <a:r>
              <a:rPr lang="en-US" dirty="0" smtClean="0">
                <a:latin typeface="Times New Roman" pitchFamily="18" charset="0"/>
                <a:cs typeface="Times New Roman" pitchFamily="18" charset="0"/>
              </a:rPr>
              <a:t> sensors attached to a computer, </a:t>
            </a:r>
            <a:r>
              <a:rPr lang="en-US" dirty="0" smtClean="0">
                <a:latin typeface="Times New Roman" pitchFamily="18" charset="0"/>
                <a:cs typeface="Times New Roman" pitchFamily="18" charset="0"/>
                <a:sym typeface="Wingdings" pitchFamily="2" charset="2"/>
              </a:rPr>
              <a:t>Cobra Tag (Bluetooth), Lady’s Handbag (most reliable !!)</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h900446336.jpg"/>
          <p:cNvPicPr>
            <a:picLocks noChangeAspect="1"/>
          </p:cNvPicPr>
          <p:nvPr/>
        </p:nvPicPr>
        <p:blipFill>
          <a:blip r:embed="rId2" cstate="print"/>
          <a:stretch>
            <a:fillRect/>
          </a:stretch>
        </p:blipFill>
        <p:spPr>
          <a:xfrm>
            <a:off x="5486400" y="1524000"/>
            <a:ext cx="3095625" cy="3095625"/>
          </a:xfrm>
          <a:prstGeom prst="rect">
            <a:avLst/>
          </a:prstGeom>
        </p:spPr>
      </p:pic>
      <p:sp>
        <p:nvSpPr>
          <p:cNvPr id="2" name="Title 1"/>
          <p:cNvSpPr>
            <a:spLocks noGrp="1"/>
          </p:cNvSpPr>
          <p:nvPr>
            <p:ph type="title"/>
          </p:nvPr>
        </p:nvSpPr>
        <p:spPr>
          <a:xfrm>
            <a:off x="0" y="0"/>
            <a:ext cx="9144000" cy="1417638"/>
          </a:xfrm>
        </p:spPr>
        <p:style>
          <a:lnRef idx="1">
            <a:schemeClr val="dk1"/>
          </a:lnRef>
          <a:fillRef idx="3">
            <a:schemeClr val="dk1"/>
          </a:fillRef>
          <a:effectRef idx="2">
            <a:schemeClr val="dk1"/>
          </a:effectRef>
          <a:fontRef idx="minor">
            <a:schemeClr val="lt1"/>
          </a:fontRef>
        </p:style>
        <p:txBody>
          <a:bodyPr>
            <a:normAutofit/>
          </a:bodyPr>
          <a:lstStyle/>
          <a:p>
            <a:pPr algn="ctr"/>
            <a:r>
              <a:rPr lang="en-US" sz="6000" dirty="0" smtClean="0">
                <a:latin typeface="Algerian" pitchFamily="82" charset="0"/>
              </a:rPr>
              <a:t>Top 3 Ideas</a:t>
            </a:r>
            <a:endParaRPr lang="en-US" sz="6000" dirty="0">
              <a:latin typeface="Algerian" pitchFamily="82" charset="0"/>
            </a:endParaRPr>
          </a:p>
        </p:txBody>
      </p:sp>
      <p:pic>
        <p:nvPicPr>
          <p:cNvPr id="4" name="Picture 3" descr="iStock_000011407442XSmall_3d_character_golden_key.jpg"/>
          <p:cNvPicPr>
            <a:picLocks noChangeAspect="1"/>
          </p:cNvPicPr>
          <p:nvPr/>
        </p:nvPicPr>
        <p:blipFill>
          <a:blip r:embed="rId3" cstate="print"/>
          <a:stretch>
            <a:fillRect/>
          </a:stretch>
        </p:blipFill>
        <p:spPr>
          <a:xfrm>
            <a:off x="2743200" y="3657600"/>
            <a:ext cx="3286070" cy="3276600"/>
          </a:xfrm>
          <a:prstGeom prst="rect">
            <a:avLst/>
          </a:prstGeom>
        </p:spPr>
      </p:pic>
      <p:sp>
        <p:nvSpPr>
          <p:cNvPr id="5" name="Rectangle 4"/>
          <p:cNvSpPr/>
          <p:nvPr/>
        </p:nvSpPr>
        <p:spPr>
          <a:xfrm>
            <a:off x="2209800" y="6103203"/>
            <a:ext cx="5625258" cy="830997"/>
          </a:xfrm>
          <a:prstGeom prst="rect">
            <a:avLst/>
          </a:prstGeom>
        </p:spPr>
        <p:txBody>
          <a:bodyPr wrap="none">
            <a:spAutoFit/>
          </a:bodyPr>
          <a:lstStyle/>
          <a:p>
            <a:r>
              <a:rPr lang="en-US" sz="4800" b="1" u="sng" dirty="0" smtClean="0">
                <a:solidFill>
                  <a:srgbClr val="FF0000"/>
                </a:solidFill>
                <a:latin typeface="Times New Roman" pitchFamily="18" charset="0"/>
                <a:cs typeface="Times New Roman" pitchFamily="18" charset="0"/>
              </a:rPr>
              <a:t>*Finding Lost Keys*</a:t>
            </a:r>
            <a:endParaRPr lang="en-US" sz="4800" b="1" u="sng" dirty="0">
              <a:solidFill>
                <a:srgbClr val="FF0000"/>
              </a:solidFill>
              <a:latin typeface="Times New Roman" pitchFamily="18" charset="0"/>
              <a:cs typeface="Times New Roman" pitchFamily="18" charset="0"/>
            </a:endParaRPr>
          </a:p>
        </p:txBody>
      </p:sp>
      <p:pic>
        <p:nvPicPr>
          <p:cNvPr id="6" name="Picture 5" descr="Spurting-tap.bmp"/>
          <p:cNvPicPr>
            <a:picLocks noChangeAspect="1"/>
          </p:cNvPicPr>
          <p:nvPr/>
        </p:nvPicPr>
        <p:blipFill>
          <a:blip r:embed="rId4" cstate="print"/>
          <a:stretch>
            <a:fillRect/>
          </a:stretch>
        </p:blipFill>
        <p:spPr>
          <a:xfrm>
            <a:off x="152400" y="3429000"/>
            <a:ext cx="3048000" cy="2546241"/>
          </a:xfrm>
          <a:prstGeom prst="rect">
            <a:avLst/>
          </a:prstGeom>
        </p:spPr>
      </p:pic>
      <p:sp>
        <p:nvSpPr>
          <p:cNvPr id="7" name="Rectangle 6"/>
          <p:cNvSpPr/>
          <p:nvPr/>
        </p:nvSpPr>
        <p:spPr>
          <a:xfrm rot="19986816">
            <a:off x="42266" y="2045747"/>
            <a:ext cx="3209533" cy="954107"/>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en-US" sz="2800" b="1" dirty="0" smtClean="0">
                <a:latin typeface="Times New Roman" pitchFamily="18" charset="0"/>
                <a:cs typeface="Times New Roman" pitchFamily="18" charset="0"/>
              </a:rPr>
              <a:t>Cooling the Hot tap</a:t>
            </a:r>
          </a:p>
          <a:p>
            <a:r>
              <a:rPr lang="en-US" sz="2800" b="1" dirty="0" smtClean="0">
                <a:latin typeface="Times New Roman" pitchFamily="18" charset="0"/>
                <a:cs typeface="Times New Roman" pitchFamily="18" charset="0"/>
              </a:rPr>
              <a:t> water in Summers</a:t>
            </a:r>
          </a:p>
        </p:txBody>
      </p:sp>
      <p:sp>
        <p:nvSpPr>
          <p:cNvPr id="3" name="Content Placeholder 2"/>
          <p:cNvSpPr>
            <a:spLocks noGrp="1"/>
          </p:cNvSpPr>
          <p:nvPr>
            <p:ph idx="1"/>
          </p:nvPr>
        </p:nvSpPr>
        <p:spPr>
          <a:xfrm>
            <a:off x="6096000" y="1447800"/>
            <a:ext cx="3276600" cy="1066800"/>
          </a:xfrm>
        </p:spPr>
        <p:txBody>
          <a:bodyPr>
            <a:noAutofit/>
          </a:bodyPr>
          <a:lstStyle/>
          <a:p>
            <a:pPr algn="ctr">
              <a:buNone/>
            </a:pPr>
            <a:r>
              <a:rPr lang="en-US" sz="2800" b="1" dirty="0" smtClean="0">
                <a:latin typeface="Times New Roman" pitchFamily="18" charset="0"/>
                <a:cs typeface="Times New Roman" pitchFamily="18" charset="0"/>
              </a:rPr>
              <a:t>National Tourist</a:t>
            </a:r>
          </a:p>
          <a:p>
            <a:pPr algn="ctr">
              <a:buNone/>
            </a:pPr>
            <a:r>
              <a:rPr lang="en-US" sz="2800" b="1" dirty="0" smtClean="0">
                <a:latin typeface="Times New Roman" pitchFamily="18" charset="0"/>
                <a:cs typeface="Times New Roman" pitchFamily="18" charset="0"/>
              </a:rPr>
              <a:t> Help Centre</a:t>
            </a:r>
          </a:p>
          <a:p>
            <a:pPr algn="ctr">
              <a:buNone/>
            </a:pPr>
            <a:r>
              <a:rPr lang="en-US" sz="2800" b="1" dirty="0" smtClean="0">
                <a:latin typeface="Times New Roman" pitchFamily="18" charset="0"/>
                <a:cs typeface="Times New Roman" pitchFamily="18" charset="0"/>
              </a:rPr>
              <a:t> </a:t>
            </a:r>
            <a:r>
              <a:rPr lang="en-US" sz="2800" b="1" baseline="30000" dirty="0" smtClean="0">
                <a:latin typeface="Times New Roman" pitchFamily="18" charset="0"/>
                <a:cs typeface="Times New Roman" pitchFamily="18" charset="0"/>
              </a:rPr>
              <a:t>©</a:t>
            </a:r>
            <a:r>
              <a:rPr lang="en-US" sz="2800" b="1" baseline="30000" dirty="0" err="1" smtClean="0">
                <a:latin typeface="Times New Roman" pitchFamily="18" charset="0"/>
                <a:cs typeface="Times New Roman" pitchFamily="18" charset="0"/>
              </a:rPr>
              <a:t>Smartjeev</a:t>
            </a:r>
            <a:endParaRPr lang="en-US" sz="2800" b="1" dirty="0" smtClean="0">
              <a:latin typeface="Times New Roman" pitchFamily="18" charset="0"/>
              <a:cs typeface="Times New Roman" pitchFamily="18" charset="0"/>
            </a:endParaRPr>
          </a:p>
        </p:txBody>
      </p:sp>
      <p:sp>
        <p:nvSpPr>
          <p:cNvPr id="9" name="Oval Callout 8"/>
          <p:cNvSpPr/>
          <p:nvPr/>
        </p:nvSpPr>
        <p:spPr>
          <a:xfrm>
            <a:off x="5867400" y="5029200"/>
            <a:ext cx="2667000" cy="10668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itchFamily="18" charset="0"/>
                <a:cs typeface="Times New Roman" pitchFamily="18" charset="0"/>
              </a:rPr>
              <a:t>This is it..!! :-)</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0.70"/>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2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3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40" dur="1000"/>
                                        <p:tgtEl>
                                          <p:spTgt spid="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1000" fill="hold"/>
                                        <p:tgtEl>
                                          <p:spTgt spid="4"/>
                                        </p:tgtEl>
                                        <p:attrNameLst>
                                          <p:attrName>ppt_w</p:attrName>
                                        </p:attrNameLst>
                                      </p:cBhvr>
                                      <p:tavLst>
                                        <p:tav tm="0">
                                          <p:val>
                                            <p:strVal val="#ppt_w*0.70"/>
                                          </p:val>
                                        </p:tav>
                                        <p:tav tm="100000">
                                          <p:val>
                                            <p:strVal val="#ppt_w"/>
                                          </p:val>
                                        </p:tav>
                                      </p:tavLst>
                                    </p:anim>
                                    <p:anim calcmode="lin" valueType="num">
                                      <p:cBhvr>
                                        <p:cTn id="46" dur="1000" fill="hold"/>
                                        <p:tgtEl>
                                          <p:spTgt spid="4"/>
                                        </p:tgtEl>
                                        <p:attrNameLst>
                                          <p:attrName>ppt_h</p:attrName>
                                        </p:attrNameLst>
                                      </p:cBhvr>
                                      <p:tavLst>
                                        <p:tav tm="0">
                                          <p:val>
                                            <p:strVal val="#ppt_h"/>
                                          </p:val>
                                        </p:tav>
                                        <p:tav tm="100000">
                                          <p:val>
                                            <p:strVal val="#ppt_h"/>
                                          </p:val>
                                        </p:tav>
                                      </p:tavLst>
                                    </p:anim>
                                    <p:animEffect transition="in" filter="fade">
                                      <p:cBhvr>
                                        <p:cTn id="47" dur="1000"/>
                                        <p:tgtEl>
                                          <p:spTgt spid="4"/>
                                        </p:tgtEl>
                                      </p:cBhvr>
                                    </p:animEffect>
                                  </p:childTnLst>
                                </p:cTn>
                              </p:par>
                              <p:par>
                                <p:cTn id="48" presetID="55" presetClass="entr" presetSubtype="0"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strVal val="#ppt_w*0.70"/>
                                          </p:val>
                                        </p:tav>
                                        <p:tav tm="100000">
                                          <p:val>
                                            <p:strVal val="#ppt_w"/>
                                          </p:val>
                                        </p:tav>
                                      </p:tavLst>
                                    </p:anim>
                                    <p:anim calcmode="lin" valueType="num">
                                      <p:cBhvr>
                                        <p:cTn id="51" dur="1000" fill="hold"/>
                                        <p:tgtEl>
                                          <p:spTgt spid="5"/>
                                        </p:tgtEl>
                                        <p:attrNameLst>
                                          <p:attrName>ppt_h</p:attrName>
                                        </p:attrNameLst>
                                      </p:cBhvr>
                                      <p:tavLst>
                                        <p:tav tm="0">
                                          <p:val>
                                            <p:strVal val="#ppt_h"/>
                                          </p:val>
                                        </p:tav>
                                        <p:tav tm="100000">
                                          <p:val>
                                            <p:strVal val="#ppt_h"/>
                                          </p:val>
                                        </p:tav>
                                      </p:tavLst>
                                    </p:anim>
                                    <p:animEffect transition="in" filter="fade">
                                      <p:cBhvr>
                                        <p:cTn id="52" dur="1000"/>
                                        <p:tgtEl>
                                          <p:spTgt spid="5"/>
                                        </p:tgtEl>
                                      </p:cBhvr>
                                    </p:animEffect>
                                  </p:childTnLst>
                                </p:cTn>
                              </p:par>
                              <p:par>
                                <p:cTn id="53" presetID="55"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1000" fill="hold"/>
                                        <p:tgtEl>
                                          <p:spTgt spid="9"/>
                                        </p:tgtEl>
                                        <p:attrNameLst>
                                          <p:attrName>ppt_w</p:attrName>
                                        </p:attrNameLst>
                                      </p:cBhvr>
                                      <p:tavLst>
                                        <p:tav tm="0">
                                          <p:val>
                                            <p:strVal val="#ppt_w*0.70"/>
                                          </p:val>
                                        </p:tav>
                                        <p:tav tm="100000">
                                          <p:val>
                                            <p:strVal val="#ppt_w"/>
                                          </p:val>
                                        </p:tav>
                                      </p:tavLst>
                                    </p:anim>
                                    <p:anim calcmode="lin" valueType="num">
                                      <p:cBhvr>
                                        <p:cTn id="56" dur="1000" fill="hold"/>
                                        <p:tgtEl>
                                          <p:spTgt spid="9"/>
                                        </p:tgtEl>
                                        <p:attrNameLst>
                                          <p:attrName>ppt_h</p:attrName>
                                        </p:attrNameLst>
                                      </p:cBhvr>
                                      <p:tavLst>
                                        <p:tav tm="0">
                                          <p:val>
                                            <p:strVal val="#ppt_h"/>
                                          </p:val>
                                        </p:tav>
                                        <p:tav tm="100000">
                                          <p:val>
                                            <p:strVal val="#ppt_h"/>
                                          </p:val>
                                        </p:tav>
                                      </p:tavLst>
                                    </p:anim>
                                    <p:animEffect transition="in" filter="fade">
                                      <p:cBhvr>
                                        <p:cTn id="5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3" grpId="0" build="p"/>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1">
            <a:schemeClr val="dk1"/>
          </a:lnRef>
          <a:fillRef idx="3">
            <a:schemeClr val="dk1"/>
          </a:fillRef>
          <a:effectRef idx="2">
            <a:schemeClr val="dk1"/>
          </a:effectRef>
          <a:fontRef idx="minor">
            <a:schemeClr val="lt1"/>
          </a:fontRef>
        </p:style>
        <p:txBody>
          <a:bodyPr>
            <a:normAutofit/>
          </a:bodyPr>
          <a:lstStyle/>
          <a:p>
            <a:r>
              <a:rPr lang="en-US" sz="5400" b="1" dirty="0" smtClean="0">
                <a:latin typeface="Algerian" pitchFamily="82" charset="0"/>
              </a:rPr>
              <a:t>The Pain Area</a:t>
            </a:r>
            <a:endParaRPr lang="en-US" sz="5400" b="1" dirty="0">
              <a:latin typeface="Algerian" pitchFamily="82" charset="0"/>
            </a:endParaRPr>
          </a:p>
        </p:txBody>
      </p:sp>
      <p:sp>
        <p:nvSpPr>
          <p:cNvPr id="3" name="Content Placeholder 2"/>
          <p:cNvSpPr>
            <a:spLocks noGrp="1"/>
          </p:cNvSpPr>
          <p:nvPr>
            <p:ph idx="1"/>
          </p:nvPr>
        </p:nvSpPr>
        <p:spPr>
          <a:xfrm>
            <a:off x="4191000" y="3200400"/>
            <a:ext cx="4953000" cy="3886200"/>
          </a:xfrm>
        </p:spPr>
        <p:txBody>
          <a:bodyPr>
            <a:normAutofit fontScale="77500" lnSpcReduction="20000"/>
          </a:bodyPr>
          <a:lstStyle/>
          <a:p>
            <a:r>
              <a:rPr lang="en-US" b="1" dirty="0" smtClean="0">
                <a:latin typeface="Times New Roman" pitchFamily="18" charset="0"/>
                <a:cs typeface="Times New Roman" pitchFamily="18" charset="0"/>
              </a:rPr>
              <a:t>Losing keys is a very common habit shared by the people of all age’s. Be it a 12,24 or 55 yr old person, keys are something that are lost almost every single day.</a:t>
            </a:r>
          </a:p>
          <a:p>
            <a:r>
              <a:rPr lang="en-US" b="1" dirty="0">
                <a:latin typeface="Times New Roman" pitchFamily="18" charset="0"/>
                <a:cs typeface="Times New Roman" pitchFamily="18" charset="0"/>
              </a:rPr>
              <a:t>7,505 sets of keys were found by the London </a:t>
            </a:r>
            <a:r>
              <a:rPr lang="en-US" b="1" dirty="0" smtClean="0">
                <a:latin typeface="Times New Roman" pitchFamily="18" charset="0"/>
                <a:cs typeface="Times New Roman" pitchFamily="18" charset="0"/>
              </a:rPr>
              <a:t>Transport in 2011.</a:t>
            </a:r>
          </a:p>
          <a:p>
            <a:r>
              <a:rPr lang="en-US" b="1" dirty="0">
                <a:latin typeface="Times New Roman" pitchFamily="18" charset="0"/>
                <a:cs typeface="Times New Roman" pitchFamily="18" charset="0"/>
              </a:rPr>
              <a:t>Insurance companies respond to over 500 lost key calls per </a:t>
            </a:r>
            <a:r>
              <a:rPr lang="en-US" b="1" dirty="0" smtClean="0">
                <a:latin typeface="Times New Roman" pitchFamily="18" charset="0"/>
                <a:cs typeface="Times New Roman" pitchFamily="18" charset="0"/>
              </a:rPr>
              <a:t>day.</a:t>
            </a:r>
            <a:endParaRPr lang="en-US" b="1" dirty="0">
              <a:latin typeface="Times New Roman" pitchFamily="18" charset="0"/>
              <a:cs typeface="Times New Roman" pitchFamily="18" charset="0"/>
            </a:endParaRPr>
          </a:p>
        </p:txBody>
      </p:sp>
      <p:sp>
        <p:nvSpPr>
          <p:cNvPr id="4" name="TextBox 3"/>
          <p:cNvSpPr txBox="1"/>
          <p:nvPr/>
        </p:nvSpPr>
        <p:spPr>
          <a:xfrm>
            <a:off x="228600" y="1219201"/>
            <a:ext cx="8915400" cy="800219"/>
          </a:xfrm>
          <a:prstGeom prst="rect">
            <a:avLst/>
          </a:prstGeom>
          <a:noFill/>
        </p:spPr>
        <p:txBody>
          <a:bodyPr wrap="square" rtlCol="0">
            <a:spAutoFit/>
          </a:bodyPr>
          <a:lstStyle/>
          <a:p>
            <a:pPr algn="ctr"/>
            <a:r>
              <a:rPr lang="en-US" sz="2800" dirty="0" smtClean="0">
                <a:solidFill>
                  <a:srgbClr val="FF0000"/>
                </a:solidFill>
                <a:latin typeface="Elephant" pitchFamily="18" charset="0"/>
              </a:rPr>
              <a:t>“</a:t>
            </a:r>
            <a:r>
              <a:rPr lang="en-US" sz="2800" i="1" dirty="0" smtClean="0">
                <a:solidFill>
                  <a:srgbClr val="FF0000"/>
                </a:solidFill>
                <a:latin typeface="Elephant" pitchFamily="18" charset="0"/>
              </a:rPr>
              <a:t>Memory Is an UNRELIABLE tool.”</a:t>
            </a:r>
          </a:p>
          <a:p>
            <a:pPr algn="ctr"/>
            <a:r>
              <a:rPr lang="en-US" i="1" dirty="0" smtClean="0">
                <a:latin typeface="Elephant" pitchFamily="18" charset="0"/>
              </a:rPr>
              <a:t>- Prof. Raj Singh [ DMS: IIT-D]</a:t>
            </a:r>
            <a:endParaRPr lang="en-US" dirty="0">
              <a:latin typeface="Elephant" pitchFamily="18" charset="0"/>
            </a:endParaRPr>
          </a:p>
        </p:txBody>
      </p:sp>
      <p:sp>
        <p:nvSpPr>
          <p:cNvPr id="6" name="Footer Placeholder 5"/>
          <p:cNvSpPr>
            <a:spLocks noGrp="1"/>
          </p:cNvSpPr>
          <p:nvPr>
            <p:ph type="ftr" sz="quarter" idx="11"/>
          </p:nvPr>
        </p:nvSpPr>
        <p:spPr/>
        <p:txBody>
          <a:bodyPr/>
          <a:lstStyle/>
          <a:p>
            <a:r>
              <a:rPr lang="en-US" dirty="0" smtClean="0"/>
              <a:t>http://www.micro-trax.com/statistics/</a:t>
            </a:r>
            <a:endParaRPr lang="en-US" dirty="0"/>
          </a:p>
        </p:txBody>
      </p:sp>
      <p:pic>
        <p:nvPicPr>
          <p:cNvPr id="8" name="Picture 7" descr="worried-child (1).jpg"/>
          <p:cNvPicPr>
            <a:picLocks noChangeAspect="1"/>
          </p:cNvPicPr>
          <p:nvPr/>
        </p:nvPicPr>
        <p:blipFill>
          <a:blip r:embed="rId2" cstate="print"/>
          <a:stretch>
            <a:fillRect/>
          </a:stretch>
        </p:blipFill>
        <p:spPr>
          <a:xfrm>
            <a:off x="0" y="4060122"/>
            <a:ext cx="1981200" cy="2797878"/>
          </a:xfrm>
          <a:prstGeom prst="rect">
            <a:avLst/>
          </a:prstGeom>
        </p:spPr>
      </p:pic>
      <p:sp>
        <p:nvSpPr>
          <p:cNvPr id="7" name="Cloud Callout 6"/>
          <p:cNvSpPr/>
          <p:nvPr/>
        </p:nvSpPr>
        <p:spPr>
          <a:xfrm>
            <a:off x="609600" y="1981200"/>
            <a:ext cx="3810000" cy="2209800"/>
          </a:xfrm>
          <a:prstGeom prst="cloudCallout">
            <a:avLst>
              <a:gd name="adj1" fmla="val -33709"/>
              <a:gd name="adj2" fmla="val 76745"/>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000" b="1" dirty="0" smtClean="0">
                <a:latin typeface="Times New Roman" pitchFamily="18" charset="0"/>
                <a:cs typeface="Times New Roman" pitchFamily="18" charset="0"/>
              </a:rPr>
              <a:t>How often do you ask, “Mom, where’s my key?”</a:t>
            </a:r>
          </a:p>
          <a:p>
            <a:pPr algn="ctr"/>
            <a:r>
              <a:rPr lang="en-US" sz="2000" b="1" dirty="0" smtClean="0">
                <a:latin typeface="Times New Roman" pitchFamily="18" charset="0"/>
                <a:cs typeface="Times New Roman" pitchFamily="18" charset="0"/>
              </a:rPr>
              <a:t>The answer would be – “Really often.”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1">
            <a:schemeClr val="dk1"/>
          </a:lnRef>
          <a:fillRef idx="3">
            <a:schemeClr val="dk1"/>
          </a:fillRef>
          <a:effectRef idx="2">
            <a:schemeClr val="dk1"/>
          </a:effectRef>
          <a:fontRef idx="minor">
            <a:schemeClr val="lt1"/>
          </a:fontRef>
        </p:style>
        <p:txBody>
          <a:bodyPr/>
          <a:lstStyle/>
          <a:p>
            <a:r>
              <a:rPr lang="en-US" dirty="0" smtClean="0">
                <a:latin typeface="Algerian" pitchFamily="82" charset="0"/>
              </a:rPr>
              <a:t>The Need of a Key Finder</a:t>
            </a:r>
            <a:endParaRPr lang="en-US" dirty="0">
              <a:latin typeface="Algerian" pitchFamily="82" charset="0"/>
            </a:endParaRPr>
          </a:p>
        </p:txBody>
      </p:sp>
      <p:sp>
        <p:nvSpPr>
          <p:cNvPr id="3" name="Content Placeholder 2"/>
          <p:cNvSpPr>
            <a:spLocks noGrp="1"/>
          </p:cNvSpPr>
          <p:nvPr>
            <p:ph idx="1"/>
          </p:nvPr>
        </p:nvSpPr>
        <p:spPr>
          <a:xfrm>
            <a:off x="304800" y="1295400"/>
            <a:ext cx="8382000" cy="5334000"/>
          </a:xfrm>
        </p:spPr>
        <p:txBody>
          <a:bodyPr>
            <a:normAutofit fontScale="77500" lnSpcReduction="20000"/>
          </a:bodyPr>
          <a:lstStyle/>
          <a:p>
            <a:pPr>
              <a:buNone/>
            </a:pPr>
            <a:r>
              <a:rPr lang="en-US" b="1" dirty="0" smtClean="0"/>
              <a:t>A) </a:t>
            </a:r>
            <a:r>
              <a:rPr lang="en-US" b="1" u="sng" dirty="0" smtClean="0"/>
              <a:t>Impact</a:t>
            </a:r>
            <a:r>
              <a:rPr lang="en-US" b="1" dirty="0"/>
              <a:t> </a:t>
            </a:r>
            <a:r>
              <a:rPr lang="en-US" b="1" dirty="0" smtClean="0"/>
              <a:t>:</a:t>
            </a:r>
          </a:p>
          <a:p>
            <a:pPr>
              <a:buFont typeface="Wingdings"/>
              <a:buChar char="à"/>
            </a:pPr>
            <a:r>
              <a:rPr lang="en-US" b="1" dirty="0" smtClean="0">
                <a:sym typeface="Wingdings" pitchFamily="2" charset="2"/>
              </a:rPr>
              <a:t>Large Target Audience </a:t>
            </a:r>
          </a:p>
          <a:p>
            <a:pPr>
              <a:buFont typeface="Wingdings"/>
              <a:buChar char="à"/>
            </a:pPr>
            <a:r>
              <a:rPr lang="en-US" b="1" dirty="0" smtClean="0">
                <a:sym typeface="Wingdings" pitchFamily="2" charset="2"/>
              </a:rPr>
              <a:t>The problem caters on a daily basis.</a:t>
            </a:r>
          </a:p>
          <a:p>
            <a:pPr>
              <a:buFont typeface="Wingdings"/>
              <a:buChar char="à"/>
            </a:pPr>
            <a:r>
              <a:rPr lang="en-US" b="1" dirty="0" smtClean="0">
                <a:sym typeface="Wingdings" pitchFamily="2" charset="2"/>
              </a:rPr>
              <a:t>The need to use this, never fades out.</a:t>
            </a:r>
          </a:p>
          <a:p>
            <a:pPr>
              <a:buNone/>
            </a:pPr>
            <a:r>
              <a:rPr lang="en-US" b="1" dirty="0" smtClean="0"/>
              <a:t>B) </a:t>
            </a:r>
            <a:r>
              <a:rPr lang="en-US" b="1" u="sng" dirty="0" smtClean="0"/>
              <a:t>Market</a:t>
            </a:r>
            <a:r>
              <a:rPr lang="en-US" b="1" dirty="0" smtClean="0"/>
              <a:t> :</a:t>
            </a:r>
          </a:p>
          <a:p>
            <a:pPr>
              <a:buFont typeface="Wingdings"/>
              <a:buChar char="à"/>
            </a:pPr>
            <a:r>
              <a:rPr lang="en-US" b="1" dirty="0" smtClean="0">
                <a:sym typeface="Wingdings" pitchFamily="2" charset="2"/>
              </a:rPr>
              <a:t>The idea can be sold to any/many watch companies.</a:t>
            </a:r>
          </a:p>
          <a:p>
            <a:pPr>
              <a:buFont typeface="Wingdings"/>
              <a:buChar char="à"/>
            </a:pPr>
            <a:r>
              <a:rPr lang="en-US" b="1" dirty="0">
                <a:sym typeface="Wingdings" pitchFamily="2" charset="2"/>
              </a:rPr>
              <a:t> </a:t>
            </a:r>
            <a:r>
              <a:rPr lang="en-US" b="1" dirty="0" smtClean="0">
                <a:sym typeface="Wingdings" pitchFamily="2" charset="2"/>
              </a:rPr>
              <a:t>An entire new company can be set up on this idea.</a:t>
            </a:r>
          </a:p>
          <a:p>
            <a:pPr>
              <a:buNone/>
            </a:pPr>
            <a:r>
              <a:rPr lang="en-US" b="1" dirty="0" smtClean="0">
                <a:sym typeface="Wingdings" pitchFamily="2" charset="2"/>
              </a:rPr>
              <a:t>C) </a:t>
            </a:r>
            <a:r>
              <a:rPr lang="en-US" b="1" u="sng" dirty="0" smtClean="0">
                <a:sym typeface="Wingdings" pitchFamily="2" charset="2"/>
              </a:rPr>
              <a:t>Competition</a:t>
            </a:r>
            <a:r>
              <a:rPr lang="en-US" b="1" dirty="0" smtClean="0">
                <a:sym typeface="Wingdings" pitchFamily="2" charset="2"/>
              </a:rPr>
              <a:t> :</a:t>
            </a:r>
          </a:p>
          <a:p>
            <a:pPr>
              <a:buFont typeface="Wingdings"/>
              <a:buChar char="à"/>
            </a:pPr>
            <a:r>
              <a:rPr lang="en-US" b="1" dirty="0" smtClean="0">
                <a:sym typeface="Wingdings" pitchFamily="2" charset="2"/>
              </a:rPr>
              <a:t>Key Ringer is a competitive product but is less popular and non-economical for the Indian population.</a:t>
            </a:r>
            <a:endParaRPr lang="en-US" b="1" dirty="0">
              <a:sym typeface="Wingdings" pitchFamily="2" charset="2"/>
            </a:endParaRPr>
          </a:p>
          <a:p>
            <a:pPr>
              <a:buFont typeface="Wingdings"/>
              <a:buChar char="à"/>
            </a:pPr>
            <a:r>
              <a:rPr lang="en-US" b="1" dirty="0" smtClean="0">
                <a:sym typeface="Wingdings" pitchFamily="2" charset="2"/>
              </a:rPr>
              <a:t> Cobra Tag, a mobile application is another competition but due to its being limited to the android OS and constant Bluetooth connection requirement, it also possesses a less competitive market.</a:t>
            </a:r>
          </a:p>
          <a:p>
            <a:pPr>
              <a:buNone/>
            </a:pPr>
            <a:endParaRPr lang="en-US" b="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style>
          <a:lnRef idx="1">
            <a:schemeClr val="dk1"/>
          </a:lnRef>
          <a:fillRef idx="3">
            <a:schemeClr val="dk1"/>
          </a:fillRef>
          <a:effectRef idx="2">
            <a:schemeClr val="dk1"/>
          </a:effectRef>
          <a:fontRef idx="minor">
            <a:schemeClr val="lt1"/>
          </a:fontRef>
        </p:style>
        <p:txBody>
          <a:bodyPr/>
          <a:lstStyle/>
          <a:p>
            <a:r>
              <a:rPr lang="en-US" dirty="0" smtClean="0">
                <a:latin typeface="Algerian" pitchFamily="82" charset="0"/>
              </a:rPr>
              <a:t>Fish Bone</a:t>
            </a:r>
            <a:endParaRPr lang="en-US" dirty="0">
              <a:latin typeface="Algerian" pitchFamily="82" charset="0"/>
            </a:endParaRPr>
          </a:p>
        </p:txBody>
      </p:sp>
      <p:sp>
        <p:nvSpPr>
          <p:cNvPr id="4" name="Isosceles Triangle 3"/>
          <p:cNvSpPr/>
          <p:nvPr/>
        </p:nvSpPr>
        <p:spPr>
          <a:xfrm rot="5400000">
            <a:off x="7448550" y="2686050"/>
            <a:ext cx="1790700" cy="1600200"/>
          </a:xfrm>
          <a:prstGeom prst="triangle">
            <a:avLst>
              <a:gd name="adj" fmla="val 50000"/>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b="1" dirty="0">
              <a:latin typeface="Times New Roman" pitchFamily="18" charset="0"/>
              <a:cs typeface="Times New Roman" pitchFamily="18" charset="0"/>
            </a:endParaRPr>
          </a:p>
        </p:txBody>
      </p:sp>
      <p:cxnSp>
        <p:nvCxnSpPr>
          <p:cNvPr id="6" name="Straight Connector 5"/>
          <p:cNvCxnSpPr/>
          <p:nvPr/>
        </p:nvCxnSpPr>
        <p:spPr>
          <a:xfrm>
            <a:off x="457200" y="3429000"/>
            <a:ext cx="7239000" cy="0"/>
          </a:xfrm>
          <a:prstGeom prst="line">
            <a:avLst/>
          </a:prstGeom>
          <a:ln>
            <a:solidFill>
              <a:schemeClr val="accent1">
                <a:lumMod val="75000"/>
              </a:schemeClr>
            </a:solidFill>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791200" y="990600"/>
            <a:ext cx="14478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400" b="1" dirty="0" smtClean="0">
                <a:latin typeface="Times New Roman" pitchFamily="18" charset="0"/>
                <a:cs typeface="Times New Roman" pitchFamily="18" charset="0"/>
              </a:rPr>
              <a:t>Misplace</a:t>
            </a:r>
            <a:endParaRPr lang="en-US" sz="2400" b="1" dirty="0">
              <a:latin typeface="Times New Roman" pitchFamily="18" charset="0"/>
              <a:cs typeface="Times New Roman" pitchFamily="18" charset="0"/>
            </a:endParaRPr>
          </a:p>
        </p:txBody>
      </p:sp>
      <p:sp>
        <p:nvSpPr>
          <p:cNvPr id="18" name="TextBox 17"/>
          <p:cNvSpPr txBox="1"/>
          <p:nvPr/>
        </p:nvSpPr>
        <p:spPr>
          <a:xfrm>
            <a:off x="1371600" y="1066800"/>
            <a:ext cx="14478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400" b="1" dirty="0" smtClean="0">
                <a:latin typeface="Times New Roman" pitchFamily="18" charset="0"/>
                <a:cs typeface="Times New Roman" pitchFamily="18" charset="0"/>
              </a:rPr>
              <a:t>Personal</a:t>
            </a:r>
            <a:endParaRPr lang="en-US" sz="2400" b="1" dirty="0">
              <a:latin typeface="Times New Roman" pitchFamily="18" charset="0"/>
              <a:cs typeface="Times New Roman" pitchFamily="18" charset="0"/>
            </a:endParaRPr>
          </a:p>
        </p:txBody>
      </p:sp>
      <p:sp>
        <p:nvSpPr>
          <p:cNvPr id="19" name="TextBox 18"/>
          <p:cNvSpPr txBox="1"/>
          <p:nvPr/>
        </p:nvSpPr>
        <p:spPr>
          <a:xfrm>
            <a:off x="5562600" y="6096000"/>
            <a:ext cx="14478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400" b="1" dirty="0" smtClean="0">
                <a:latin typeface="Times New Roman" pitchFamily="18" charset="0"/>
                <a:cs typeface="Times New Roman" pitchFamily="18" charset="0"/>
              </a:rPr>
              <a:t>Structure </a:t>
            </a:r>
            <a:endParaRPr lang="en-US" sz="2400" b="1" dirty="0">
              <a:latin typeface="Times New Roman" pitchFamily="18" charset="0"/>
              <a:cs typeface="Times New Roman" pitchFamily="18" charset="0"/>
            </a:endParaRPr>
          </a:p>
        </p:txBody>
      </p:sp>
      <p:sp>
        <p:nvSpPr>
          <p:cNvPr id="20" name="TextBox 19"/>
          <p:cNvSpPr txBox="1"/>
          <p:nvPr/>
        </p:nvSpPr>
        <p:spPr>
          <a:xfrm>
            <a:off x="990600" y="6172200"/>
            <a:ext cx="16764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400" b="1" dirty="0" smtClean="0">
                <a:latin typeface="Times New Roman" pitchFamily="18" charset="0"/>
                <a:cs typeface="Times New Roman" pitchFamily="18" charset="0"/>
              </a:rPr>
              <a:t>Accidental </a:t>
            </a:r>
            <a:endParaRPr lang="en-US" sz="2400" b="1" dirty="0">
              <a:latin typeface="Times New Roman" pitchFamily="18" charset="0"/>
              <a:cs typeface="Times New Roman" pitchFamily="18" charset="0"/>
            </a:endParaRPr>
          </a:p>
        </p:txBody>
      </p:sp>
      <p:sp>
        <p:nvSpPr>
          <p:cNvPr id="21" name="TextBox 20"/>
          <p:cNvSpPr txBox="1"/>
          <p:nvPr/>
        </p:nvSpPr>
        <p:spPr>
          <a:xfrm>
            <a:off x="4876800" y="1524000"/>
            <a:ext cx="3124200" cy="1200329"/>
          </a:xfrm>
          <a:prstGeom prst="rect">
            <a:avLst/>
          </a:prstGeom>
          <a:noFill/>
        </p:spPr>
        <p:txBody>
          <a:bodyPr wrap="square" rtlCol="0">
            <a:spAutoFit/>
          </a:bodyPr>
          <a:lstStyle/>
          <a:p>
            <a:pPr>
              <a:buFont typeface="Arial" pitchFamily="34" charset="0"/>
              <a:buChar char="•"/>
            </a:pPr>
            <a:r>
              <a:rPr lang="en-US" b="1" dirty="0" smtClean="0">
                <a:latin typeface="Times New Roman" pitchFamily="18" charset="0"/>
                <a:cs typeface="Times New Roman" pitchFamily="18" charset="0"/>
              </a:rPr>
              <a:t> leaving it behind subconsciously</a:t>
            </a:r>
          </a:p>
          <a:p>
            <a:pPr>
              <a:buFont typeface="Arial" pitchFamily="34" charset="0"/>
              <a:buChar char="•"/>
            </a:pPr>
            <a:r>
              <a:rPr lang="en-US" b="1" dirty="0" smtClean="0">
                <a:latin typeface="Times New Roman" pitchFamily="18" charset="0"/>
                <a:cs typeface="Times New Roman" pitchFamily="18" charset="0"/>
              </a:rPr>
              <a:t> someone else moved the key</a:t>
            </a:r>
          </a:p>
          <a:p>
            <a:pPr>
              <a:buFont typeface="Arial" pitchFamily="34" charset="0"/>
              <a:buChar char="•"/>
            </a:pPr>
            <a:r>
              <a:rPr lang="en-US" b="1" dirty="0" smtClean="0">
                <a:latin typeface="Times New Roman" pitchFamily="18" charset="0"/>
                <a:cs typeface="Times New Roman" pitchFamily="18" charset="0"/>
              </a:rPr>
              <a:t> not kept at the right place</a:t>
            </a:r>
          </a:p>
        </p:txBody>
      </p:sp>
      <p:sp>
        <p:nvSpPr>
          <p:cNvPr id="22" name="TextBox 21"/>
          <p:cNvSpPr txBox="1"/>
          <p:nvPr/>
        </p:nvSpPr>
        <p:spPr>
          <a:xfrm>
            <a:off x="762000" y="1600200"/>
            <a:ext cx="3124200" cy="1200329"/>
          </a:xfrm>
          <a:prstGeom prst="rect">
            <a:avLst/>
          </a:prstGeom>
          <a:noFill/>
        </p:spPr>
        <p:txBody>
          <a:bodyPr wrap="square" rtlCol="0">
            <a:spAutoFit/>
          </a:bodyPr>
          <a:lstStyle/>
          <a:p>
            <a:pPr>
              <a:buFont typeface="Arial" pitchFamily="34" charset="0"/>
              <a:buChar char="•"/>
            </a:pPr>
            <a:r>
              <a:rPr lang="en-US" b="1" dirty="0" smtClean="0">
                <a:latin typeface="Times New Roman" pitchFamily="18" charset="0"/>
                <a:cs typeface="Times New Roman" pitchFamily="18" charset="0"/>
              </a:rPr>
              <a:t> Passing it on to someone else without remembering</a:t>
            </a:r>
          </a:p>
          <a:p>
            <a:pPr>
              <a:buFont typeface="Arial" pitchFamily="34" charset="0"/>
              <a:buChar char="•"/>
            </a:pPr>
            <a:r>
              <a:rPr lang="en-US" b="1" dirty="0" smtClean="0">
                <a:latin typeface="Times New Roman" pitchFamily="18" charset="0"/>
                <a:cs typeface="Times New Roman" pitchFamily="18" charset="0"/>
              </a:rPr>
              <a:t> locking it within an automatic door</a:t>
            </a:r>
            <a:endParaRPr lang="en-US" b="1" dirty="0">
              <a:latin typeface="Times New Roman" pitchFamily="18" charset="0"/>
              <a:cs typeface="Times New Roman" pitchFamily="18" charset="0"/>
            </a:endParaRPr>
          </a:p>
        </p:txBody>
      </p:sp>
      <p:sp>
        <p:nvSpPr>
          <p:cNvPr id="23" name="TextBox 22"/>
          <p:cNvSpPr txBox="1"/>
          <p:nvPr/>
        </p:nvSpPr>
        <p:spPr>
          <a:xfrm>
            <a:off x="5105400" y="4800600"/>
            <a:ext cx="2362200" cy="1200329"/>
          </a:xfrm>
          <a:prstGeom prst="rect">
            <a:avLst/>
          </a:prstGeom>
          <a:noFill/>
        </p:spPr>
        <p:txBody>
          <a:bodyPr wrap="square" rtlCol="0">
            <a:spAutoFit/>
          </a:bodyPr>
          <a:lstStyle/>
          <a:p>
            <a:pPr>
              <a:buFont typeface="Arial" pitchFamily="34" charset="0"/>
              <a:buChar char="•"/>
            </a:pPr>
            <a:r>
              <a:rPr lang="en-US" b="1" dirty="0" smtClean="0">
                <a:latin typeface="Times New Roman" pitchFamily="18" charset="0"/>
                <a:cs typeface="Times New Roman" pitchFamily="18" charset="0"/>
              </a:rPr>
              <a:t> small size</a:t>
            </a:r>
          </a:p>
          <a:p>
            <a:pPr>
              <a:buFont typeface="Arial" pitchFamily="34" charset="0"/>
              <a:buChar char="•"/>
            </a:pPr>
            <a:r>
              <a:rPr lang="en-US" b="1" dirty="0" smtClean="0">
                <a:latin typeface="Times New Roman" pitchFamily="18" charset="0"/>
                <a:cs typeface="Times New Roman" pitchFamily="18" charset="0"/>
              </a:rPr>
              <a:t> light weight</a:t>
            </a:r>
          </a:p>
          <a:p>
            <a:pPr>
              <a:buFont typeface="Arial" pitchFamily="34" charset="0"/>
              <a:buChar char="•"/>
            </a:pPr>
            <a:r>
              <a:rPr lang="en-US" b="1" dirty="0" smtClean="0">
                <a:latin typeface="Times New Roman" pitchFamily="18" charset="0"/>
                <a:cs typeface="Times New Roman" pitchFamily="18" charset="0"/>
              </a:rPr>
              <a:t>Camouflaged colors</a:t>
            </a:r>
          </a:p>
          <a:p>
            <a:pPr>
              <a:buFont typeface="Arial" pitchFamily="34" charset="0"/>
              <a:buChar char="•"/>
            </a:pPr>
            <a:endParaRPr lang="en-US" b="1" dirty="0">
              <a:latin typeface="Times New Roman" pitchFamily="18" charset="0"/>
              <a:cs typeface="Times New Roman" pitchFamily="18" charset="0"/>
            </a:endParaRPr>
          </a:p>
        </p:txBody>
      </p:sp>
      <p:sp>
        <p:nvSpPr>
          <p:cNvPr id="24" name="TextBox 23"/>
          <p:cNvSpPr txBox="1"/>
          <p:nvPr/>
        </p:nvSpPr>
        <p:spPr>
          <a:xfrm>
            <a:off x="457200" y="4343400"/>
            <a:ext cx="2819400" cy="1754326"/>
          </a:xfrm>
          <a:prstGeom prst="rect">
            <a:avLst/>
          </a:prstGeom>
          <a:noFill/>
        </p:spPr>
        <p:txBody>
          <a:bodyPr wrap="square" rtlCol="0">
            <a:spAutoFit/>
          </a:bodyPr>
          <a:lstStyle/>
          <a:p>
            <a:pPr>
              <a:buFont typeface="Arial" pitchFamily="34" charset="0"/>
              <a:buChar char="•"/>
            </a:pPr>
            <a:r>
              <a:rPr lang="en-US" b="1" dirty="0" smtClean="0">
                <a:latin typeface="Times New Roman" pitchFamily="18" charset="0"/>
                <a:cs typeface="Times New Roman" pitchFamily="18" charset="0"/>
              </a:rPr>
              <a:t> Fell out of the pocket  while travelling, playing, etc.</a:t>
            </a:r>
          </a:p>
          <a:p>
            <a:pPr>
              <a:buFont typeface="Arial" pitchFamily="34" charset="0"/>
              <a:buChar char="•"/>
            </a:pPr>
            <a:r>
              <a:rPr lang="en-US" b="1" dirty="0" smtClean="0">
                <a:latin typeface="Times New Roman" pitchFamily="18" charset="0"/>
                <a:cs typeface="Times New Roman" pitchFamily="18" charset="0"/>
              </a:rPr>
              <a:t> Hole in the pocket.</a:t>
            </a:r>
          </a:p>
          <a:p>
            <a:pPr>
              <a:buFont typeface="Arial" pitchFamily="34" charset="0"/>
              <a:buChar char="•"/>
            </a:pPr>
            <a:r>
              <a:rPr lang="en-US" b="1" dirty="0" smtClean="0">
                <a:latin typeface="Times New Roman" pitchFamily="18" charset="0"/>
                <a:cs typeface="Times New Roman" pitchFamily="18" charset="0"/>
              </a:rPr>
              <a:t>Pocket- small and loose.</a:t>
            </a:r>
          </a:p>
          <a:p>
            <a:pPr>
              <a:buFont typeface="Arial" pitchFamily="34" charset="0"/>
              <a:buChar char="•"/>
            </a:pPr>
            <a:r>
              <a:rPr lang="en-US" b="1" dirty="0" smtClean="0">
                <a:latin typeface="Times New Roman" pitchFamily="18" charset="0"/>
                <a:cs typeface="Times New Roman" pitchFamily="18" charset="0"/>
              </a:rPr>
              <a:t>Robbing of the key.</a:t>
            </a:r>
          </a:p>
        </p:txBody>
      </p:sp>
      <p:cxnSp>
        <p:nvCxnSpPr>
          <p:cNvPr id="27" name="Straight Connector 26"/>
          <p:cNvCxnSpPr/>
          <p:nvPr/>
        </p:nvCxnSpPr>
        <p:spPr>
          <a:xfrm>
            <a:off x="3048000" y="2133600"/>
            <a:ext cx="1371600" cy="1295400"/>
          </a:xfrm>
          <a:prstGeom prst="line">
            <a:avLst/>
          </a:prstGeom>
          <a:ln>
            <a:solidFill>
              <a:schemeClr val="accent1">
                <a:lumMod val="75000"/>
              </a:schemeClr>
            </a:solidFill>
          </a:ln>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a:off x="6705600" y="2590800"/>
            <a:ext cx="838200" cy="838200"/>
          </a:xfrm>
          <a:prstGeom prst="line">
            <a:avLst/>
          </a:prstGeom>
          <a:ln>
            <a:solidFill>
              <a:schemeClr val="accent1">
                <a:lumMod val="75000"/>
              </a:schemeClr>
            </a:solidFill>
          </a:ln>
        </p:spPr>
        <p:style>
          <a:lnRef idx="3">
            <a:schemeClr val="dk1"/>
          </a:lnRef>
          <a:fillRef idx="0">
            <a:schemeClr val="dk1"/>
          </a:fillRef>
          <a:effectRef idx="2">
            <a:schemeClr val="dk1"/>
          </a:effectRef>
          <a:fontRef idx="minor">
            <a:schemeClr val="tx1"/>
          </a:fontRef>
        </p:style>
      </p:cxnSp>
      <p:cxnSp>
        <p:nvCxnSpPr>
          <p:cNvPr id="31" name="Straight Connector 30"/>
          <p:cNvCxnSpPr/>
          <p:nvPr/>
        </p:nvCxnSpPr>
        <p:spPr>
          <a:xfrm flipV="1">
            <a:off x="2971800" y="3429000"/>
            <a:ext cx="1447800" cy="1447800"/>
          </a:xfrm>
          <a:prstGeom prst="line">
            <a:avLst/>
          </a:prstGeom>
          <a:ln>
            <a:solidFill>
              <a:schemeClr val="accent1">
                <a:lumMod val="75000"/>
              </a:schemeClr>
            </a:solidFill>
          </a:ln>
        </p:spPr>
        <p:style>
          <a:lnRef idx="3">
            <a:schemeClr val="dk1"/>
          </a:lnRef>
          <a:fillRef idx="0">
            <a:schemeClr val="dk1"/>
          </a:fillRef>
          <a:effectRef idx="2">
            <a:schemeClr val="dk1"/>
          </a:effectRef>
          <a:fontRef idx="minor">
            <a:schemeClr val="tx1"/>
          </a:fontRef>
        </p:style>
      </p:cxnSp>
      <p:cxnSp>
        <p:nvCxnSpPr>
          <p:cNvPr id="34" name="Straight Connector 33"/>
          <p:cNvCxnSpPr/>
          <p:nvPr/>
        </p:nvCxnSpPr>
        <p:spPr>
          <a:xfrm flipV="1">
            <a:off x="6324600" y="3429000"/>
            <a:ext cx="1219200" cy="914400"/>
          </a:xfrm>
          <a:prstGeom prst="line">
            <a:avLst/>
          </a:prstGeom>
          <a:ln>
            <a:solidFill>
              <a:schemeClr val="accent1">
                <a:lumMod val="75000"/>
              </a:schemeClr>
            </a:solidFill>
          </a:ln>
        </p:spPr>
        <p:style>
          <a:lnRef idx="3">
            <a:schemeClr val="dk1"/>
          </a:lnRef>
          <a:fillRef idx="0">
            <a:schemeClr val="dk1"/>
          </a:fillRef>
          <a:effectRef idx="2">
            <a:schemeClr val="dk1"/>
          </a:effectRef>
          <a:fontRef idx="minor">
            <a:schemeClr val="tx1"/>
          </a:fontRef>
        </p:style>
      </p:cxnSp>
      <p:sp>
        <p:nvSpPr>
          <p:cNvPr id="42" name="Curved Right Arrow 41"/>
          <p:cNvSpPr/>
          <p:nvPr/>
        </p:nvSpPr>
        <p:spPr>
          <a:xfrm rot="2415363">
            <a:off x="6987858" y="3017191"/>
            <a:ext cx="779455" cy="1517659"/>
          </a:xfrm>
          <a:prstGeom prst="curvedRightArrow">
            <a:avLst>
              <a:gd name="adj1" fmla="val 25000"/>
              <a:gd name="adj2" fmla="val 66445"/>
              <a:gd name="adj3" fmla="val 25000"/>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43" name="TextBox 42"/>
          <p:cNvSpPr txBox="1"/>
          <p:nvPr/>
        </p:nvSpPr>
        <p:spPr>
          <a:xfrm>
            <a:off x="6858000" y="4495800"/>
            <a:ext cx="2286000"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2400" b="1" dirty="0" smtClean="0">
                <a:latin typeface="Times New Roman" pitchFamily="18" charset="0"/>
                <a:cs typeface="Times New Roman" pitchFamily="18" charset="0"/>
              </a:rPr>
              <a:t>Losing A Key</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strVal val="#ppt_w*0.70"/>
                                          </p:val>
                                        </p:tav>
                                        <p:tav tm="100000">
                                          <p:val>
                                            <p:strVal val="#ppt_w"/>
                                          </p:val>
                                        </p:tav>
                                      </p:tavLst>
                                    </p:anim>
                                    <p:anim calcmode="lin" valueType="num">
                                      <p:cBhvr>
                                        <p:cTn id="18" dur="1000" fill="hold"/>
                                        <p:tgtEl>
                                          <p:spTgt spid="18"/>
                                        </p:tgtEl>
                                        <p:attrNameLst>
                                          <p:attrName>ppt_h</p:attrName>
                                        </p:attrNameLst>
                                      </p:cBhvr>
                                      <p:tavLst>
                                        <p:tav tm="0">
                                          <p:val>
                                            <p:strVal val="#ppt_h"/>
                                          </p:val>
                                        </p:tav>
                                        <p:tav tm="100000">
                                          <p:val>
                                            <p:strVal val="#ppt_h"/>
                                          </p:val>
                                        </p:tav>
                                      </p:tavLst>
                                    </p:anim>
                                    <p:animEffect transition="in" filter="fade">
                                      <p:cBhvr>
                                        <p:cTn id="19" dur="1000"/>
                                        <p:tgtEl>
                                          <p:spTgt spid="18"/>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strVal val="#ppt_w*0.70"/>
                                          </p:val>
                                        </p:tav>
                                        <p:tav tm="100000">
                                          <p:val>
                                            <p:strVal val="#ppt_w"/>
                                          </p:val>
                                        </p:tav>
                                      </p:tavLst>
                                    </p:anim>
                                    <p:anim calcmode="lin" valueType="num">
                                      <p:cBhvr>
                                        <p:cTn id="23" dur="1000" fill="hold"/>
                                        <p:tgtEl>
                                          <p:spTgt spid="17"/>
                                        </p:tgtEl>
                                        <p:attrNameLst>
                                          <p:attrName>ppt_h</p:attrName>
                                        </p:attrNameLst>
                                      </p:cBhvr>
                                      <p:tavLst>
                                        <p:tav tm="0">
                                          <p:val>
                                            <p:strVal val="#ppt_h"/>
                                          </p:val>
                                        </p:tav>
                                        <p:tav tm="100000">
                                          <p:val>
                                            <p:strVal val="#ppt_h"/>
                                          </p:val>
                                        </p:tav>
                                      </p:tavLst>
                                    </p:anim>
                                    <p:animEffect transition="in" filter="fade">
                                      <p:cBhvr>
                                        <p:cTn id="24" dur="1000"/>
                                        <p:tgtEl>
                                          <p:spTgt spid="17"/>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1000" fill="hold"/>
                                        <p:tgtEl>
                                          <p:spTgt spid="20"/>
                                        </p:tgtEl>
                                        <p:attrNameLst>
                                          <p:attrName>ppt_w</p:attrName>
                                        </p:attrNameLst>
                                      </p:cBhvr>
                                      <p:tavLst>
                                        <p:tav tm="0">
                                          <p:val>
                                            <p:strVal val="#ppt_w*0.70"/>
                                          </p:val>
                                        </p:tav>
                                        <p:tav tm="100000">
                                          <p:val>
                                            <p:strVal val="#ppt_w"/>
                                          </p:val>
                                        </p:tav>
                                      </p:tavLst>
                                    </p:anim>
                                    <p:anim calcmode="lin" valueType="num">
                                      <p:cBhvr>
                                        <p:cTn id="28" dur="1000" fill="hold"/>
                                        <p:tgtEl>
                                          <p:spTgt spid="20"/>
                                        </p:tgtEl>
                                        <p:attrNameLst>
                                          <p:attrName>ppt_h</p:attrName>
                                        </p:attrNameLst>
                                      </p:cBhvr>
                                      <p:tavLst>
                                        <p:tav tm="0">
                                          <p:val>
                                            <p:strVal val="#ppt_h"/>
                                          </p:val>
                                        </p:tav>
                                        <p:tav tm="100000">
                                          <p:val>
                                            <p:strVal val="#ppt_h"/>
                                          </p:val>
                                        </p:tav>
                                      </p:tavLst>
                                    </p:anim>
                                    <p:animEffect transition="in" filter="fade">
                                      <p:cBhvr>
                                        <p:cTn id="29" dur="1000"/>
                                        <p:tgtEl>
                                          <p:spTgt spid="20"/>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1000" fill="hold"/>
                                        <p:tgtEl>
                                          <p:spTgt spid="19"/>
                                        </p:tgtEl>
                                        <p:attrNameLst>
                                          <p:attrName>ppt_w</p:attrName>
                                        </p:attrNameLst>
                                      </p:cBhvr>
                                      <p:tavLst>
                                        <p:tav tm="0">
                                          <p:val>
                                            <p:strVal val="#ppt_w*0.70"/>
                                          </p:val>
                                        </p:tav>
                                        <p:tav tm="100000">
                                          <p:val>
                                            <p:strVal val="#ppt_w"/>
                                          </p:val>
                                        </p:tav>
                                      </p:tavLst>
                                    </p:anim>
                                    <p:anim calcmode="lin" valueType="num">
                                      <p:cBhvr>
                                        <p:cTn id="33" dur="1000" fill="hold"/>
                                        <p:tgtEl>
                                          <p:spTgt spid="19"/>
                                        </p:tgtEl>
                                        <p:attrNameLst>
                                          <p:attrName>ppt_h</p:attrName>
                                        </p:attrNameLst>
                                      </p:cBhvr>
                                      <p:tavLst>
                                        <p:tav tm="0">
                                          <p:val>
                                            <p:strVal val="#ppt_h"/>
                                          </p:val>
                                        </p:tav>
                                        <p:tav tm="100000">
                                          <p:val>
                                            <p:strVal val="#ppt_h"/>
                                          </p:val>
                                        </p:tav>
                                      </p:tavLst>
                                    </p:anim>
                                    <p:animEffect transition="in" filter="fade">
                                      <p:cBhvr>
                                        <p:cTn id="34" dur="10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ppt_x"/>
                                          </p:val>
                                        </p:tav>
                                        <p:tav tm="100000">
                                          <p:val>
                                            <p:strVal val="#ppt_x"/>
                                          </p:val>
                                        </p:tav>
                                      </p:tavLst>
                                    </p:anim>
                                    <p:anim calcmode="lin" valueType="num">
                                      <p:cBhvr additive="base">
                                        <p:cTn id="5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p:bldP spid="22" grpId="0"/>
      <p:bldP spid="23" grpId="0"/>
      <p:bldP spid="24" grpId="0"/>
      <p:bldP spid="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style>
          <a:lnRef idx="1">
            <a:schemeClr val="dk1"/>
          </a:lnRef>
          <a:fillRef idx="3">
            <a:schemeClr val="dk1"/>
          </a:fillRef>
          <a:effectRef idx="2">
            <a:schemeClr val="dk1"/>
          </a:effectRef>
          <a:fontRef idx="minor">
            <a:schemeClr val="lt1"/>
          </a:fontRef>
        </p:style>
        <p:txBody>
          <a:bodyPr/>
          <a:lstStyle/>
          <a:p>
            <a:r>
              <a:rPr lang="en-US" dirty="0" smtClean="0">
                <a:latin typeface="Algerian" pitchFamily="82" charset="0"/>
                <a:cs typeface="Times New Roman" pitchFamily="18" charset="0"/>
              </a:rPr>
              <a:t>The 6 Thinking Hats</a:t>
            </a:r>
            <a:endParaRPr lang="en-US" dirty="0">
              <a:latin typeface="Algerian" pitchFamily="82" charset="0"/>
              <a:cs typeface="Times New Roman" pitchFamily="18" charset="0"/>
            </a:endParaRPr>
          </a:p>
        </p:txBody>
      </p:sp>
      <p:sp>
        <p:nvSpPr>
          <p:cNvPr id="9" name="Rounded Rectangle 8"/>
          <p:cNvSpPr/>
          <p:nvPr/>
        </p:nvSpPr>
        <p:spPr>
          <a:xfrm>
            <a:off x="2057400" y="1524000"/>
            <a:ext cx="6858000" cy="1371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buFont typeface="Arial" pitchFamily="34" charset="0"/>
              <a:buChar char="•"/>
            </a:pPr>
            <a:r>
              <a:rPr lang="en-US" b="1" dirty="0" smtClean="0">
                <a:latin typeface="Times New Roman" pitchFamily="18" charset="0"/>
                <a:cs typeface="Times New Roman" pitchFamily="18" charset="0"/>
              </a:rPr>
              <a:t>keys are small objects easy to loose</a:t>
            </a:r>
          </a:p>
          <a:p>
            <a:pPr algn="ctr">
              <a:buFont typeface="Arial" pitchFamily="34" charset="0"/>
              <a:buChar char="•"/>
            </a:pPr>
            <a:r>
              <a:rPr lang="en-US" b="1" dirty="0" smtClean="0">
                <a:latin typeface="Times New Roman" pitchFamily="18" charset="0"/>
                <a:cs typeface="Times New Roman" pitchFamily="18" charset="0"/>
              </a:rPr>
              <a:t> its a pain everyone faces</a:t>
            </a:r>
          </a:p>
          <a:p>
            <a:pPr algn="ctr">
              <a:buFont typeface="Arial" pitchFamily="34" charset="0"/>
              <a:buChar char="•"/>
            </a:pPr>
            <a:r>
              <a:rPr lang="en-US" b="1" dirty="0" smtClean="0">
                <a:latin typeface="Times New Roman" pitchFamily="18" charset="0"/>
                <a:cs typeface="Times New Roman" pitchFamily="18" charset="0"/>
              </a:rPr>
              <a:t>  accidental lapses in memory have become common in the fast paced world</a:t>
            </a:r>
          </a:p>
        </p:txBody>
      </p:sp>
      <p:pic>
        <p:nvPicPr>
          <p:cNvPr id="7" name="Picture 6" descr="whitehat.jpg"/>
          <p:cNvPicPr>
            <a:picLocks noChangeAspect="1"/>
          </p:cNvPicPr>
          <p:nvPr/>
        </p:nvPicPr>
        <p:blipFill>
          <a:blip r:embed="rId2" cstate="print"/>
          <a:stretch>
            <a:fillRect/>
          </a:stretch>
        </p:blipFill>
        <p:spPr>
          <a:xfrm>
            <a:off x="0" y="1219200"/>
            <a:ext cx="2286000" cy="1981200"/>
          </a:xfrm>
          <a:prstGeom prst="rect">
            <a:avLst/>
          </a:prstGeom>
        </p:spPr>
      </p:pic>
      <p:sp>
        <p:nvSpPr>
          <p:cNvPr id="10" name="Rounded Rectangle 9"/>
          <p:cNvSpPr/>
          <p:nvPr/>
        </p:nvSpPr>
        <p:spPr>
          <a:xfrm>
            <a:off x="228600" y="3352800"/>
            <a:ext cx="6934200" cy="12192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buFont typeface="Arial" pitchFamily="34" charset="0"/>
              <a:buChar char="•"/>
            </a:pPr>
            <a:r>
              <a:rPr lang="en-US" b="1" dirty="0" smtClean="0">
                <a:latin typeface="Times New Roman" pitchFamily="18" charset="0"/>
                <a:cs typeface="Times New Roman" pitchFamily="18" charset="0"/>
              </a:rPr>
              <a:t> Retractable keychain that recoils the key back to its place  </a:t>
            </a:r>
          </a:p>
          <a:p>
            <a:pPr algn="ctr">
              <a:buFont typeface="Arial" pitchFamily="34" charset="0"/>
              <a:buChar char="•"/>
            </a:pPr>
            <a:r>
              <a:rPr lang="en-US" b="1" dirty="0" smtClean="0">
                <a:latin typeface="Times New Roman" pitchFamily="18" charset="0"/>
                <a:cs typeface="Times New Roman" pitchFamily="18" charset="0"/>
              </a:rPr>
              <a:t>A mobile app. With GPS sensors/ Bluetooth  to detect lost keys  </a:t>
            </a:r>
          </a:p>
          <a:p>
            <a:pPr algn="ctr">
              <a:buFont typeface="Arial" pitchFamily="34" charset="0"/>
              <a:buChar char="•"/>
            </a:pPr>
            <a:r>
              <a:rPr lang="en-US" b="1" dirty="0" smtClean="0">
                <a:latin typeface="Times New Roman" pitchFamily="18" charset="0"/>
                <a:cs typeface="Times New Roman" pitchFamily="18" charset="0"/>
              </a:rPr>
              <a:t>A Watch with a sensor, which buzzes every time the key is out of range.   </a:t>
            </a:r>
            <a:endParaRPr lang="en-US" b="1" dirty="0">
              <a:latin typeface="Times New Roman" pitchFamily="18" charset="0"/>
              <a:cs typeface="Times New Roman" pitchFamily="18" charset="0"/>
            </a:endParaRPr>
          </a:p>
        </p:txBody>
      </p:sp>
      <p:sp>
        <p:nvSpPr>
          <p:cNvPr id="11" name="Rounded Rectangle 10"/>
          <p:cNvSpPr/>
          <p:nvPr/>
        </p:nvSpPr>
        <p:spPr>
          <a:xfrm>
            <a:off x="2362200" y="5181600"/>
            <a:ext cx="6553200" cy="1371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buFont typeface="Arial" pitchFamily="34" charset="0"/>
              <a:buChar char="•"/>
            </a:pPr>
            <a:r>
              <a:rPr lang="en-US" b="1" dirty="0" smtClean="0">
                <a:latin typeface="Times New Roman" pitchFamily="18" charset="0"/>
                <a:cs typeface="Times New Roman" pitchFamily="18" charset="0"/>
              </a:rPr>
              <a:t>  There will be a lapse in responsibility if a feasible solution to this problem is provided. </a:t>
            </a:r>
          </a:p>
          <a:p>
            <a:pPr algn="ctr">
              <a:buFont typeface="Arial" pitchFamily="34" charset="0"/>
              <a:buChar char="•"/>
            </a:pPr>
            <a:r>
              <a:rPr lang="en-US" b="1" dirty="0" smtClean="0">
                <a:latin typeface="Times New Roman" pitchFamily="18" charset="0"/>
                <a:cs typeface="Times New Roman" pitchFamily="18" charset="0"/>
              </a:rPr>
              <a:t>  why get a new watch if you can buy a new key at a lesser </a:t>
            </a:r>
          </a:p>
          <a:p>
            <a:pPr algn="ctr"/>
            <a:r>
              <a:rPr lang="en-US" b="1" dirty="0" smtClean="0">
                <a:latin typeface="Times New Roman" pitchFamily="18" charset="0"/>
                <a:cs typeface="Times New Roman" pitchFamily="18" charset="0"/>
              </a:rPr>
              <a:t>cost ?</a:t>
            </a:r>
          </a:p>
        </p:txBody>
      </p:sp>
      <p:pic>
        <p:nvPicPr>
          <p:cNvPr id="5" name="Picture 4" descr="green-hat.jpg"/>
          <p:cNvPicPr>
            <a:picLocks noChangeAspect="1"/>
          </p:cNvPicPr>
          <p:nvPr/>
        </p:nvPicPr>
        <p:blipFill>
          <a:blip r:embed="rId3" cstate="print"/>
          <a:stretch>
            <a:fillRect/>
          </a:stretch>
        </p:blipFill>
        <p:spPr>
          <a:xfrm>
            <a:off x="6934200" y="2971800"/>
            <a:ext cx="2209800" cy="1639529"/>
          </a:xfrm>
          <a:prstGeom prst="rect">
            <a:avLst/>
          </a:prstGeom>
        </p:spPr>
      </p:pic>
      <p:pic>
        <p:nvPicPr>
          <p:cNvPr id="6" name="Picture 5" descr="red hat.jpg"/>
          <p:cNvPicPr>
            <a:picLocks noChangeAspect="1"/>
          </p:cNvPicPr>
          <p:nvPr/>
        </p:nvPicPr>
        <p:blipFill>
          <a:blip r:embed="rId4" cstate="print"/>
          <a:stretch>
            <a:fillRect/>
          </a:stretch>
        </p:blipFill>
        <p:spPr>
          <a:xfrm>
            <a:off x="228600" y="4648200"/>
            <a:ext cx="2354706" cy="202991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28600" y="4581524"/>
            <a:ext cx="7010400" cy="166687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buFont typeface="Arial" pitchFamily="34" charset="0"/>
              <a:buChar char="•"/>
            </a:pPr>
            <a:r>
              <a:rPr lang="en-US" b="1" dirty="0" smtClean="0">
                <a:latin typeface="Times New Roman" pitchFamily="18" charset="0"/>
                <a:cs typeface="Times New Roman" pitchFamily="18" charset="0"/>
              </a:rPr>
              <a:t> Wrist watches with integrated circuits and external stick-on portable sensors is an economical, viable and durable solution.</a:t>
            </a:r>
          </a:p>
          <a:p>
            <a:pPr algn="ctr">
              <a:buFont typeface="Arial" pitchFamily="34" charset="0"/>
              <a:buChar char="•"/>
            </a:pPr>
            <a:r>
              <a:rPr lang="en-US" b="1" dirty="0" smtClean="0">
                <a:latin typeface="Times New Roman" pitchFamily="18" charset="0"/>
                <a:cs typeface="Times New Roman" pitchFamily="18" charset="0"/>
              </a:rPr>
              <a:t> The sensors would produce flashing light and buzz when out of range of the watch’s coverage area(say 30 ft.)</a:t>
            </a:r>
          </a:p>
          <a:p>
            <a:pPr algn="ctr">
              <a:buFont typeface="Arial" pitchFamily="34" charset="0"/>
              <a:buChar char="•"/>
            </a:pPr>
            <a:r>
              <a:rPr lang="en-US" b="1" dirty="0" smtClean="0">
                <a:latin typeface="Times New Roman" pitchFamily="18" charset="0"/>
                <a:cs typeface="Times New Roman" pitchFamily="18" charset="0"/>
              </a:rPr>
              <a:t> Portable stick-on sensors help expand the idea and not limit it to keys.</a:t>
            </a:r>
          </a:p>
        </p:txBody>
      </p:sp>
      <p:sp>
        <p:nvSpPr>
          <p:cNvPr id="8" name="Rounded Rectangle 7"/>
          <p:cNvSpPr/>
          <p:nvPr/>
        </p:nvSpPr>
        <p:spPr>
          <a:xfrm>
            <a:off x="457200" y="381000"/>
            <a:ext cx="6400800" cy="13716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buFont typeface="Arial" pitchFamily="34" charset="0"/>
              <a:buChar char="•"/>
            </a:pPr>
            <a:r>
              <a:rPr lang="en-US" b="1" dirty="0" smtClean="0">
                <a:latin typeface="Times New Roman" pitchFamily="18" charset="0"/>
                <a:cs typeface="Times New Roman" pitchFamily="18" charset="0"/>
              </a:rPr>
              <a:t>  Retractable key-chains do not help in finding a lost key. It can get lost with the entire bunch of keys.</a:t>
            </a:r>
          </a:p>
          <a:p>
            <a:pPr algn="ctr">
              <a:buFont typeface="Arial" pitchFamily="34" charset="0"/>
              <a:buChar char="•"/>
            </a:pPr>
            <a:r>
              <a:rPr lang="en-US" b="1" dirty="0" smtClean="0">
                <a:latin typeface="Times New Roman" pitchFamily="18" charset="0"/>
                <a:cs typeface="Times New Roman" pitchFamily="18" charset="0"/>
              </a:rPr>
              <a:t> GPS Sensors for the watch will make it uneconomical.</a:t>
            </a:r>
          </a:p>
          <a:p>
            <a:pPr algn="ctr">
              <a:buFont typeface="Arial" pitchFamily="34" charset="0"/>
              <a:buChar char="•"/>
            </a:pPr>
            <a:r>
              <a:rPr lang="en-US" b="1" dirty="0" smtClean="0">
                <a:latin typeface="Times New Roman" pitchFamily="18" charset="0"/>
                <a:cs typeface="Times New Roman" pitchFamily="18" charset="0"/>
              </a:rPr>
              <a:t> Useless in Crowded place.</a:t>
            </a:r>
          </a:p>
        </p:txBody>
      </p:sp>
      <p:sp>
        <p:nvSpPr>
          <p:cNvPr id="7" name="Rounded Rectangle 6"/>
          <p:cNvSpPr/>
          <p:nvPr/>
        </p:nvSpPr>
        <p:spPr>
          <a:xfrm>
            <a:off x="1752600" y="2438400"/>
            <a:ext cx="7162800" cy="1371600"/>
          </a:xfrm>
          <a:prstGeom prst="roundRect">
            <a:avLst/>
          </a:prstGeom>
          <a:solidFill>
            <a:srgbClr val="F1F62A"/>
          </a:solidFill>
        </p:spPr>
        <p:style>
          <a:lnRef idx="0">
            <a:schemeClr val="accent2"/>
          </a:lnRef>
          <a:fillRef idx="3">
            <a:schemeClr val="accent2"/>
          </a:fillRef>
          <a:effectRef idx="3">
            <a:schemeClr val="accent2"/>
          </a:effectRef>
          <a:fontRef idx="minor">
            <a:schemeClr val="lt1"/>
          </a:fontRef>
        </p:style>
        <p:txBody>
          <a:bodyPr rtlCol="0" anchor="ctr"/>
          <a:lstStyle/>
          <a:p>
            <a:pPr algn="ctr">
              <a:buFont typeface="Arial" pitchFamily="34" charset="0"/>
              <a:buChar char="•"/>
            </a:pPr>
            <a:r>
              <a:rPr lang="en-US" b="1" dirty="0" smtClean="0">
                <a:solidFill>
                  <a:schemeClr val="tx1"/>
                </a:solidFill>
                <a:latin typeface="Times New Roman" pitchFamily="18" charset="0"/>
                <a:cs typeface="Times New Roman" pitchFamily="18" charset="0"/>
              </a:rPr>
              <a:t> It will be a source of comfort with a poor memory.</a:t>
            </a:r>
          </a:p>
          <a:p>
            <a:pPr algn="ctr">
              <a:buFont typeface="Arial" pitchFamily="34" charset="0"/>
              <a:buChar char="•"/>
            </a:pPr>
            <a:r>
              <a:rPr lang="en-US" b="1" dirty="0" smtClean="0">
                <a:solidFill>
                  <a:schemeClr val="tx1"/>
                </a:solidFill>
                <a:latin typeface="Times New Roman" pitchFamily="18" charset="0"/>
                <a:cs typeface="Times New Roman" pitchFamily="18" charset="0"/>
              </a:rPr>
              <a:t>Watch companies will be attracted by this venture.</a:t>
            </a:r>
          </a:p>
          <a:p>
            <a:pPr algn="ctr">
              <a:buFont typeface="Arial" pitchFamily="34" charset="0"/>
              <a:buChar char="•"/>
            </a:pPr>
            <a:r>
              <a:rPr lang="en-US" b="1" dirty="0" smtClean="0">
                <a:solidFill>
                  <a:schemeClr val="tx1"/>
                </a:solidFill>
                <a:latin typeface="Times New Roman" pitchFamily="18" charset="0"/>
                <a:cs typeface="Times New Roman" pitchFamily="18" charset="0"/>
              </a:rPr>
              <a:t> Monopoly of a company, having such a multi-purpose watch can be easily established across the market in this competitive era.</a:t>
            </a:r>
          </a:p>
        </p:txBody>
      </p:sp>
      <p:pic>
        <p:nvPicPr>
          <p:cNvPr id="3" name="Picture 2" descr="yellow hat.jpg"/>
          <p:cNvPicPr>
            <a:picLocks noChangeAspect="1"/>
          </p:cNvPicPr>
          <p:nvPr/>
        </p:nvPicPr>
        <p:blipFill>
          <a:blip r:embed="rId2" cstate="print"/>
          <a:stretch>
            <a:fillRect/>
          </a:stretch>
        </p:blipFill>
        <p:spPr>
          <a:xfrm>
            <a:off x="0" y="2362200"/>
            <a:ext cx="2002971" cy="1676400"/>
          </a:xfrm>
          <a:prstGeom prst="rect">
            <a:avLst/>
          </a:prstGeom>
        </p:spPr>
      </p:pic>
      <p:pic>
        <p:nvPicPr>
          <p:cNvPr id="4" name="Picture 3" descr="black hat.jpg"/>
          <p:cNvPicPr>
            <a:picLocks noChangeAspect="1"/>
          </p:cNvPicPr>
          <p:nvPr/>
        </p:nvPicPr>
        <p:blipFill>
          <a:blip r:embed="rId3" cstate="print"/>
          <a:stretch>
            <a:fillRect/>
          </a:stretch>
        </p:blipFill>
        <p:spPr>
          <a:xfrm>
            <a:off x="6686355" y="228600"/>
            <a:ext cx="2457645" cy="1752600"/>
          </a:xfrm>
          <a:prstGeom prst="rect">
            <a:avLst/>
          </a:prstGeom>
        </p:spPr>
      </p:pic>
      <p:pic>
        <p:nvPicPr>
          <p:cNvPr id="5" name="Picture 4" descr="blue hat.jpg"/>
          <p:cNvPicPr>
            <a:picLocks noChangeAspect="1"/>
          </p:cNvPicPr>
          <p:nvPr/>
        </p:nvPicPr>
        <p:blipFill>
          <a:blip r:embed="rId4" cstate="print"/>
          <a:stretch>
            <a:fillRect/>
          </a:stretch>
        </p:blipFill>
        <p:spPr>
          <a:xfrm>
            <a:off x="7000875" y="4114800"/>
            <a:ext cx="2143125" cy="214312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1121</TotalTime>
  <Words>1013</Words>
  <Application>Microsoft Office PowerPoint</Application>
  <PresentationFormat>On-screen Show (4:3)</PresentationFormat>
  <Paragraphs>136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Group 5 :  Class on Creativity and Innovation NCAT 2012</vt:lpstr>
      <vt:lpstr>Slide 2</vt:lpstr>
      <vt:lpstr>Executive Summary</vt:lpstr>
      <vt:lpstr>Top 3 Ideas</vt:lpstr>
      <vt:lpstr>The Pain Area</vt:lpstr>
      <vt:lpstr>The Need of a Key Finder</vt:lpstr>
      <vt:lpstr>Fish Bone</vt:lpstr>
      <vt:lpstr>The 6 Thinking Hats</vt:lpstr>
      <vt:lpstr>Slide 9</vt:lpstr>
      <vt:lpstr>Slide 10</vt:lpstr>
      <vt:lpstr>The jobsian Learnings</vt:lpstr>
      <vt:lpstr>Slide 12</vt:lpstr>
      <vt:lpstr>DO STEVE JOBS</vt:lpstr>
      <vt:lpstr>TEAM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Lalit</cp:lastModifiedBy>
  <cp:revision>145</cp:revision>
  <dcterms:created xsi:type="dcterms:W3CDTF">2012-07-05T09:23:47Z</dcterms:created>
  <dcterms:modified xsi:type="dcterms:W3CDTF">2012-07-14T05:08:14Z</dcterms:modified>
</cp:coreProperties>
</file>